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68" r:id="rId4"/>
    <p:sldId id="289" r:id="rId5"/>
    <p:sldId id="290" r:id="rId6"/>
    <p:sldId id="291" r:id="rId7"/>
    <p:sldId id="293" r:id="rId8"/>
    <p:sldId id="306" r:id="rId9"/>
    <p:sldId id="269" r:id="rId10"/>
    <p:sldId id="270" r:id="rId11"/>
    <p:sldId id="271" r:id="rId12"/>
    <p:sldId id="284" r:id="rId13"/>
    <p:sldId id="298" r:id="rId14"/>
    <p:sldId id="301" r:id="rId15"/>
    <p:sldId id="299" r:id="rId16"/>
    <p:sldId id="302" r:id="rId17"/>
    <p:sldId id="300" r:id="rId18"/>
    <p:sldId id="303" r:id="rId19"/>
    <p:sldId id="304" r:id="rId20"/>
    <p:sldId id="272" r:id="rId21"/>
    <p:sldId id="305" r:id="rId22"/>
    <p:sldId id="310" r:id="rId23"/>
    <p:sldId id="273" r:id="rId24"/>
    <p:sldId id="313" r:id="rId25"/>
    <p:sldId id="314" r:id="rId26"/>
    <p:sldId id="274" r:id="rId27"/>
    <p:sldId id="315" r:id="rId28"/>
    <p:sldId id="285" r:id="rId29"/>
    <p:sldId id="287" r:id="rId30"/>
    <p:sldId id="265" r:id="rId31"/>
    <p:sldId id="319" r:id="rId32"/>
    <p:sldId id="318" r:id="rId33"/>
    <p:sldId id="297" r:id="rId34"/>
    <p:sldId id="316" r:id="rId35"/>
    <p:sldId id="320" r:id="rId36"/>
    <p:sldId id="321" r:id="rId37"/>
    <p:sldId id="322" r:id="rId38"/>
    <p:sldId id="276" r:id="rId39"/>
    <p:sldId id="280" r:id="rId40"/>
    <p:sldId id="27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43" autoAdjust="0"/>
    <p:restoredTop sz="94660"/>
  </p:normalViewPr>
  <p:slideViewPr>
    <p:cSldViewPr snapToGrid="0">
      <p:cViewPr varScale="1">
        <p:scale>
          <a:sx n="114" d="100"/>
          <a:sy n="114" d="100"/>
        </p:scale>
        <p:origin x="174" y="10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C6CA31A-94E7-47E8-A778-16E9940C2301}" type="datetimeFigureOut">
              <a:rPr lang="en-US" smtClean="0"/>
              <a:t>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9EF309-D994-4820-A802-D9B29C8FDA9D}" type="slidenum">
              <a:rPr lang="en-US" smtClean="0"/>
              <a:t>‹#›</a:t>
            </a:fld>
            <a:endParaRPr lang="en-US"/>
          </a:p>
        </p:txBody>
      </p:sp>
    </p:spTree>
    <p:extLst>
      <p:ext uri="{BB962C8B-B14F-4D97-AF65-F5344CB8AC3E}">
        <p14:creationId xmlns:p14="http://schemas.microsoft.com/office/powerpoint/2010/main" val="2735991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6CA31A-94E7-47E8-A778-16E9940C2301}" type="datetimeFigureOut">
              <a:rPr lang="en-US" smtClean="0"/>
              <a:t>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9EF309-D994-4820-A802-D9B29C8FDA9D}" type="slidenum">
              <a:rPr lang="en-US" smtClean="0"/>
              <a:t>‹#›</a:t>
            </a:fld>
            <a:endParaRPr lang="en-US"/>
          </a:p>
        </p:txBody>
      </p:sp>
    </p:spTree>
    <p:extLst>
      <p:ext uri="{BB962C8B-B14F-4D97-AF65-F5344CB8AC3E}">
        <p14:creationId xmlns:p14="http://schemas.microsoft.com/office/powerpoint/2010/main" val="2319342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6CA31A-94E7-47E8-A778-16E9940C2301}" type="datetimeFigureOut">
              <a:rPr lang="en-US" smtClean="0"/>
              <a:t>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9EF309-D994-4820-A802-D9B29C8FDA9D}" type="slidenum">
              <a:rPr lang="en-US" smtClean="0"/>
              <a:t>‹#›</a:t>
            </a:fld>
            <a:endParaRPr lang="en-US"/>
          </a:p>
        </p:txBody>
      </p:sp>
    </p:spTree>
    <p:extLst>
      <p:ext uri="{BB962C8B-B14F-4D97-AF65-F5344CB8AC3E}">
        <p14:creationId xmlns:p14="http://schemas.microsoft.com/office/powerpoint/2010/main" val="2743372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6CA31A-94E7-47E8-A778-16E9940C2301}" type="datetimeFigureOut">
              <a:rPr lang="en-US" smtClean="0"/>
              <a:t>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9EF309-D994-4820-A802-D9B29C8FDA9D}" type="slidenum">
              <a:rPr lang="en-US" smtClean="0"/>
              <a:t>‹#›</a:t>
            </a:fld>
            <a:endParaRPr lang="en-US"/>
          </a:p>
        </p:txBody>
      </p:sp>
    </p:spTree>
    <p:extLst>
      <p:ext uri="{BB962C8B-B14F-4D97-AF65-F5344CB8AC3E}">
        <p14:creationId xmlns:p14="http://schemas.microsoft.com/office/powerpoint/2010/main" val="3144124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C6CA31A-94E7-47E8-A778-16E9940C2301}" type="datetimeFigureOut">
              <a:rPr lang="en-US" smtClean="0"/>
              <a:t>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9EF309-D994-4820-A802-D9B29C8FDA9D}" type="slidenum">
              <a:rPr lang="en-US" smtClean="0"/>
              <a:t>‹#›</a:t>
            </a:fld>
            <a:endParaRPr lang="en-US"/>
          </a:p>
        </p:txBody>
      </p:sp>
    </p:spTree>
    <p:extLst>
      <p:ext uri="{BB962C8B-B14F-4D97-AF65-F5344CB8AC3E}">
        <p14:creationId xmlns:p14="http://schemas.microsoft.com/office/powerpoint/2010/main" val="3357689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6CA31A-94E7-47E8-A778-16E9940C2301}" type="datetimeFigureOut">
              <a:rPr lang="en-US" smtClean="0"/>
              <a:t>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9EF309-D994-4820-A802-D9B29C8FDA9D}" type="slidenum">
              <a:rPr lang="en-US" smtClean="0"/>
              <a:t>‹#›</a:t>
            </a:fld>
            <a:endParaRPr lang="en-US"/>
          </a:p>
        </p:txBody>
      </p:sp>
    </p:spTree>
    <p:extLst>
      <p:ext uri="{BB962C8B-B14F-4D97-AF65-F5344CB8AC3E}">
        <p14:creationId xmlns:p14="http://schemas.microsoft.com/office/powerpoint/2010/main" val="368765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6CA31A-94E7-47E8-A778-16E9940C2301}" type="datetimeFigureOut">
              <a:rPr lang="en-US" smtClean="0"/>
              <a:t>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9EF309-D994-4820-A802-D9B29C8FDA9D}" type="slidenum">
              <a:rPr lang="en-US" smtClean="0"/>
              <a:t>‹#›</a:t>
            </a:fld>
            <a:endParaRPr lang="en-US"/>
          </a:p>
        </p:txBody>
      </p:sp>
    </p:spTree>
    <p:extLst>
      <p:ext uri="{BB962C8B-B14F-4D97-AF65-F5344CB8AC3E}">
        <p14:creationId xmlns:p14="http://schemas.microsoft.com/office/powerpoint/2010/main" val="1667709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6CA31A-94E7-47E8-A778-16E9940C2301}" type="datetimeFigureOut">
              <a:rPr lang="en-US" smtClean="0"/>
              <a:t>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9EF309-D994-4820-A802-D9B29C8FDA9D}" type="slidenum">
              <a:rPr lang="en-US" smtClean="0"/>
              <a:t>‹#›</a:t>
            </a:fld>
            <a:endParaRPr lang="en-US"/>
          </a:p>
        </p:txBody>
      </p:sp>
    </p:spTree>
    <p:extLst>
      <p:ext uri="{BB962C8B-B14F-4D97-AF65-F5344CB8AC3E}">
        <p14:creationId xmlns:p14="http://schemas.microsoft.com/office/powerpoint/2010/main" val="385971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CA31A-94E7-47E8-A778-16E9940C2301}" type="datetimeFigureOut">
              <a:rPr lang="en-US" smtClean="0"/>
              <a:t>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9EF309-D994-4820-A802-D9B29C8FDA9D}" type="slidenum">
              <a:rPr lang="en-US" smtClean="0"/>
              <a:t>‹#›</a:t>
            </a:fld>
            <a:endParaRPr lang="en-US"/>
          </a:p>
        </p:txBody>
      </p:sp>
    </p:spTree>
    <p:extLst>
      <p:ext uri="{BB962C8B-B14F-4D97-AF65-F5344CB8AC3E}">
        <p14:creationId xmlns:p14="http://schemas.microsoft.com/office/powerpoint/2010/main" val="967852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C6CA31A-94E7-47E8-A778-16E9940C2301}" type="datetimeFigureOut">
              <a:rPr lang="en-US" smtClean="0"/>
              <a:t>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9EF309-D994-4820-A802-D9B29C8FDA9D}" type="slidenum">
              <a:rPr lang="en-US" smtClean="0"/>
              <a:t>‹#›</a:t>
            </a:fld>
            <a:endParaRPr lang="en-US"/>
          </a:p>
        </p:txBody>
      </p:sp>
    </p:spTree>
    <p:extLst>
      <p:ext uri="{BB962C8B-B14F-4D97-AF65-F5344CB8AC3E}">
        <p14:creationId xmlns:p14="http://schemas.microsoft.com/office/powerpoint/2010/main" val="36716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C6CA31A-94E7-47E8-A778-16E9940C2301}" type="datetimeFigureOut">
              <a:rPr lang="en-US" smtClean="0"/>
              <a:t>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9EF309-D994-4820-A802-D9B29C8FDA9D}" type="slidenum">
              <a:rPr lang="en-US" smtClean="0"/>
              <a:t>‹#›</a:t>
            </a:fld>
            <a:endParaRPr lang="en-US"/>
          </a:p>
        </p:txBody>
      </p:sp>
    </p:spTree>
    <p:extLst>
      <p:ext uri="{BB962C8B-B14F-4D97-AF65-F5344CB8AC3E}">
        <p14:creationId xmlns:p14="http://schemas.microsoft.com/office/powerpoint/2010/main" val="1579615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6CA31A-94E7-47E8-A778-16E9940C2301}" type="datetimeFigureOut">
              <a:rPr lang="en-US" smtClean="0"/>
              <a:t>2/9/2018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9EF309-D994-4820-A802-D9B29C8FDA9D}" type="slidenum">
              <a:rPr lang="en-US" smtClean="0"/>
              <a:t>‹#›</a:t>
            </a:fld>
            <a:endParaRPr lang="en-US"/>
          </a:p>
        </p:txBody>
      </p:sp>
    </p:spTree>
    <p:extLst>
      <p:ext uri="{BB962C8B-B14F-4D97-AF65-F5344CB8AC3E}">
        <p14:creationId xmlns:p14="http://schemas.microsoft.com/office/powerpoint/2010/main" val="1433611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watch?v=FkQdwUns7H8"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efuse.ca/online-x86-assembler.htm" TargetMode="External"/><Relationship Id="rId2" Type="http://schemas.openxmlformats.org/officeDocument/2006/relationships/hyperlink" Target="https://www.youtube.com/watch?v=xQ0ONbt-qP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Buffer Overflow Attack</a:t>
            </a:r>
          </a:p>
        </p:txBody>
      </p:sp>
      <p:sp>
        <p:nvSpPr>
          <p:cNvPr id="3" name="Subtitle 2"/>
          <p:cNvSpPr>
            <a:spLocks noGrp="1"/>
          </p:cNvSpPr>
          <p:nvPr>
            <p:ph type="subTitle" idx="1"/>
          </p:nvPr>
        </p:nvSpPr>
        <p:spPr/>
        <p:txBody>
          <a:bodyPr/>
          <a:lstStyle/>
          <a:p>
            <a:r>
              <a:rPr lang="en-US" dirty="0"/>
              <a:t>by Boris Chernis</a:t>
            </a:r>
          </a:p>
        </p:txBody>
      </p:sp>
    </p:spTree>
    <p:extLst>
      <p:ext uri="{BB962C8B-B14F-4D97-AF65-F5344CB8AC3E}">
        <p14:creationId xmlns:p14="http://schemas.microsoft.com/office/powerpoint/2010/main" val="280224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zoom in to a process</a:t>
            </a:r>
          </a:p>
        </p:txBody>
      </p:sp>
      <p:sp>
        <p:nvSpPr>
          <p:cNvPr id="13" name="Content Placeholder 12"/>
          <p:cNvSpPr>
            <a:spLocks noGrp="1"/>
          </p:cNvSpPr>
          <p:nvPr>
            <p:ph idx="1"/>
          </p:nvPr>
        </p:nvSpPr>
        <p:spPr>
          <a:xfrm>
            <a:off x="838200" y="1825625"/>
            <a:ext cx="4004388" cy="4351338"/>
          </a:xfrm>
        </p:spPr>
        <p:txBody>
          <a:bodyPr/>
          <a:lstStyle/>
          <a:p>
            <a:r>
              <a:rPr lang="en-US" dirty="0"/>
              <a:t>A “process” is defined as a running program.</a:t>
            </a:r>
          </a:p>
          <a:p>
            <a:r>
              <a:rPr lang="en-US" dirty="0"/>
              <a:t>In the diagram to the right, we (hackers) are most interested in the “stack”. Heap-based exploits exist as well, but they are more difficult to perform.</a:t>
            </a:r>
          </a:p>
        </p:txBody>
      </p:sp>
      <p:pic>
        <p:nvPicPr>
          <p:cNvPr id="4" name="Picture 3"/>
          <p:cNvPicPr>
            <a:picLocks noChangeAspect="1"/>
          </p:cNvPicPr>
          <p:nvPr/>
        </p:nvPicPr>
        <p:blipFill rotWithShape="1">
          <a:blip r:embed="rId2"/>
          <a:srcRect l="20204" t="25721" r="34337" b="7037"/>
          <a:stretch/>
        </p:blipFill>
        <p:spPr>
          <a:xfrm>
            <a:off x="4723002" y="1422995"/>
            <a:ext cx="4694695" cy="3751078"/>
          </a:xfrm>
          <a:prstGeom prst="rect">
            <a:avLst/>
          </a:prstGeom>
        </p:spPr>
      </p:pic>
      <p:sp>
        <p:nvSpPr>
          <p:cNvPr id="5" name="TextBox 4"/>
          <p:cNvSpPr txBox="1"/>
          <p:nvPr/>
        </p:nvSpPr>
        <p:spPr>
          <a:xfrm>
            <a:off x="9317706" y="2695464"/>
            <a:ext cx="2791470" cy="369332"/>
          </a:xfrm>
          <a:prstGeom prst="rect">
            <a:avLst/>
          </a:prstGeom>
          <a:noFill/>
        </p:spPr>
        <p:txBody>
          <a:bodyPr wrap="none" rtlCol="0">
            <a:spAutoFit/>
          </a:bodyPr>
          <a:lstStyle/>
          <a:p>
            <a:r>
              <a:rPr lang="en-US" dirty="0"/>
              <a:t>dynamic memory allocation</a:t>
            </a:r>
          </a:p>
        </p:txBody>
      </p:sp>
      <p:sp>
        <p:nvSpPr>
          <p:cNvPr id="6" name="TextBox 5"/>
          <p:cNvSpPr txBox="1"/>
          <p:nvPr/>
        </p:nvSpPr>
        <p:spPr>
          <a:xfrm>
            <a:off x="9317706" y="2079377"/>
            <a:ext cx="1641603" cy="369332"/>
          </a:xfrm>
          <a:prstGeom prst="rect">
            <a:avLst/>
          </a:prstGeom>
          <a:noFill/>
        </p:spPr>
        <p:txBody>
          <a:bodyPr wrap="none" rtlCol="0">
            <a:spAutoFit/>
          </a:bodyPr>
          <a:lstStyle/>
          <a:p>
            <a:r>
              <a:rPr lang="en-US" dirty="0"/>
              <a:t>global variables</a:t>
            </a:r>
          </a:p>
        </p:txBody>
      </p:sp>
      <p:sp>
        <p:nvSpPr>
          <p:cNvPr id="7" name="TextBox 6"/>
          <p:cNvSpPr txBox="1"/>
          <p:nvPr/>
        </p:nvSpPr>
        <p:spPr>
          <a:xfrm>
            <a:off x="9417697" y="1710045"/>
            <a:ext cx="2797882" cy="369332"/>
          </a:xfrm>
          <a:prstGeom prst="rect">
            <a:avLst/>
          </a:prstGeom>
          <a:noFill/>
        </p:spPr>
        <p:txBody>
          <a:bodyPr wrap="none" rtlCol="0">
            <a:spAutoFit/>
          </a:bodyPr>
          <a:lstStyle/>
          <a:p>
            <a:r>
              <a:rPr lang="en-US" dirty="0"/>
              <a:t>instructions (machine code)</a:t>
            </a:r>
          </a:p>
        </p:txBody>
      </p:sp>
      <p:sp>
        <p:nvSpPr>
          <p:cNvPr id="9" name="TextBox 8"/>
          <p:cNvSpPr txBox="1"/>
          <p:nvPr/>
        </p:nvSpPr>
        <p:spPr>
          <a:xfrm>
            <a:off x="9417696" y="3922778"/>
            <a:ext cx="2443803" cy="738664"/>
          </a:xfrm>
          <a:prstGeom prst="rect">
            <a:avLst/>
          </a:prstGeom>
          <a:noFill/>
        </p:spPr>
        <p:txBody>
          <a:bodyPr wrap="square" rtlCol="0">
            <a:spAutoFit/>
          </a:bodyPr>
          <a:lstStyle/>
          <a:p>
            <a:r>
              <a:rPr lang="en-US" dirty="0"/>
              <a:t>local variables and </a:t>
            </a:r>
            <a:r>
              <a:rPr lang="en-US" sz="2400" b="1" dirty="0"/>
              <a:t>return addresses</a:t>
            </a:r>
            <a:endParaRPr lang="en-US" b="1" dirty="0"/>
          </a:p>
        </p:txBody>
      </p:sp>
    </p:spTree>
    <p:extLst>
      <p:ext uri="{BB962C8B-B14F-4D97-AF65-F5344CB8AC3E}">
        <p14:creationId xmlns:p14="http://schemas.microsoft.com/office/powerpoint/2010/main" val="199277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zoom in to the stack</a:t>
            </a:r>
          </a:p>
        </p:txBody>
      </p:sp>
      <p:sp>
        <p:nvSpPr>
          <p:cNvPr id="3" name="Content Placeholder 2"/>
          <p:cNvSpPr>
            <a:spLocks noGrp="1"/>
          </p:cNvSpPr>
          <p:nvPr>
            <p:ph idx="1"/>
          </p:nvPr>
        </p:nvSpPr>
        <p:spPr>
          <a:xfrm>
            <a:off x="838200" y="1825625"/>
            <a:ext cx="10515600" cy="4351338"/>
          </a:xfrm>
        </p:spPr>
        <p:txBody>
          <a:bodyPr>
            <a:normAutofit lnSpcReduction="10000"/>
          </a:bodyPr>
          <a:lstStyle/>
          <a:p>
            <a:r>
              <a:rPr lang="en-US" dirty="0"/>
              <a:t>The stack stores local variables and return addresses.</a:t>
            </a:r>
          </a:p>
          <a:p>
            <a:r>
              <a:rPr lang="en-US" dirty="0"/>
              <a:t>What is a “return address”?</a:t>
            </a:r>
          </a:p>
          <a:p>
            <a:pPr lvl="1"/>
            <a:r>
              <a:rPr lang="en-US" dirty="0"/>
              <a:t>Let’s say f1() calls f2(). F1’s return address is the only way the CPU knows where to pick back up in f1() after f2() encounters a “return” statement. </a:t>
            </a:r>
          </a:p>
          <a:p>
            <a:r>
              <a:rPr lang="en-US" dirty="0"/>
              <a:t>Each time one subroutine calls another, a “stack frame” is </a:t>
            </a:r>
            <a:r>
              <a:rPr lang="en-US" b="1" dirty="0"/>
              <a:t>pushed</a:t>
            </a:r>
            <a:r>
              <a:rPr lang="en-US" dirty="0"/>
              <a:t> to the top of the stack.</a:t>
            </a:r>
          </a:p>
          <a:p>
            <a:r>
              <a:rPr lang="en-US" dirty="0"/>
              <a:t>Each time a </a:t>
            </a:r>
            <a:r>
              <a:rPr lang="en-US" b="1" dirty="0"/>
              <a:t>return</a:t>
            </a:r>
            <a:r>
              <a:rPr lang="en-US" dirty="0"/>
              <a:t> statement is executed, a stack frame is </a:t>
            </a:r>
            <a:r>
              <a:rPr lang="en-US" b="1" dirty="0"/>
              <a:t>popped</a:t>
            </a:r>
            <a:r>
              <a:rPr lang="en-US" dirty="0"/>
              <a:t> off the top of the stack.</a:t>
            </a:r>
          </a:p>
          <a:p>
            <a:r>
              <a:rPr lang="en-US" b="1" dirty="0"/>
              <a:t>The next 5 slides describe how function calls and returns work. </a:t>
            </a:r>
            <a:r>
              <a:rPr lang="en-US" b="1" dirty="0">
                <a:solidFill>
                  <a:srgbClr val="FF0000"/>
                </a:solidFill>
              </a:rPr>
              <a:t>Prepare to become thoroughly confused.</a:t>
            </a:r>
          </a:p>
          <a:p>
            <a:pPr marL="457200" lvl="1" indent="0">
              <a:buNone/>
            </a:pPr>
            <a:endParaRPr lang="en-US" dirty="0"/>
          </a:p>
        </p:txBody>
      </p:sp>
    </p:spTree>
    <p:extLst>
      <p:ext uri="{BB962C8B-B14F-4D97-AF65-F5344CB8AC3E}">
        <p14:creationId xmlns:p14="http://schemas.microsoft.com/office/powerpoint/2010/main" val="2732995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important registers in 32-bit architecture</a:t>
            </a:r>
          </a:p>
        </p:txBody>
      </p:sp>
      <p:sp>
        <p:nvSpPr>
          <p:cNvPr id="3" name="Content Placeholder 2"/>
          <p:cNvSpPr>
            <a:spLocks noGrp="1"/>
          </p:cNvSpPr>
          <p:nvPr>
            <p:ph idx="1"/>
          </p:nvPr>
        </p:nvSpPr>
        <p:spPr>
          <a:xfrm>
            <a:off x="149711" y="1513277"/>
            <a:ext cx="5151082" cy="5167222"/>
          </a:xfrm>
        </p:spPr>
        <p:txBody>
          <a:bodyPr>
            <a:normAutofit fontScale="92500" lnSpcReduction="10000"/>
          </a:bodyPr>
          <a:lstStyle/>
          <a:p>
            <a:r>
              <a:rPr lang="en-US" dirty="0"/>
              <a:t>In 32-bit architecture:</a:t>
            </a:r>
          </a:p>
          <a:p>
            <a:pPr lvl="1"/>
            <a:r>
              <a:rPr lang="en-US" dirty="0"/>
              <a:t>EIP (instruction pointer): Stores address of next instruction to be executed.</a:t>
            </a:r>
          </a:p>
          <a:p>
            <a:pPr lvl="1"/>
            <a:r>
              <a:rPr lang="en-US" dirty="0"/>
              <a:t>ESP (stack pointer): Stores the top (lowest) address of the top stack frame.</a:t>
            </a:r>
          </a:p>
          <a:p>
            <a:pPr lvl="1"/>
            <a:r>
              <a:rPr lang="en-US" dirty="0"/>
              <a:t>EBP (base pointer): Stores the bottom (highest) address of the top stack frame.</a:t>
            </a:r>
          </a:p>
          <a:p>
            <a:r>
              <a:rPr lang="en-US" dirty="0"/>
              <a:t>In 64-bit architecture:</a:t>
            </a:r>
          </a:p>
          <a:p>
            <a:pPr lvl="1"/>
            <a:r>
              <a:rPr lang="en-US" dirty="0"/>
              <a:t>The registers are RIP, RSP, and RBP. EIP, ESP, and EBP are the least-significant 32 bits of the corresponding 64-bit registers. The screenshot on the right is from a YouTube video.</a:t>
            </a:r>
          </a:p>
        </p:txBody>
      </p:sp>
      <p:pic>
        <p:nvPicPr>
          <p:cNvPr id="4" name="Picture 3"/>
          <p:cNvPicPr>
            <a:picLocks noChangeAspect="1"/>
          </p:cNvPicPr>
          <p:nvPr/>
        </p:nvPicPr>
        <p:blipFill>
          <a:blip r:embed="rId2"/>
          <a:stretch>
            <a:fillRect/>
          </a:stretch>
        </p:blipFill>
        <p:spPr>
          <a:xfrm>
            <a:off x="5300793" y="1986612"/>
            <a:ext cx="6891207" cy="3876305"/>
          </a:xfrm>
          <a:prstGeom prst="rect">
            <a:avLst/>
          </a:prstGeom>
        </p:spPr>
      </p:pic>
    </p:spTree>
    <p:extLst>
      <p:ext uri="{BB962C8B-B14F-4D97-AF65-F5344CB8AC3E}">
        <p14:creationId xmlns:p14="http://schemas.microsoft.com/office/powerpoint/2010/main" val="2770031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f1 calls f2</a:t>
            </a:r>
          </a:p>
        </p:txBody>
      </p:sp>
      <p:sp>
        <p:nvSpPr>
          <p:cNvPr id="3" name="Content Placeholder 2"/>
          <p:cNvSpPr>
            <a:spLocks noGrp="1"/>
          </p:cNvSpPr>
          <p:nvPr>
            <p:ph idx="1"/>
          </p:nvPr>
        </p:nvSpPr>
        <p:spPr>
          <a:xfrm>
            <a:off x="838200" y="1825625"/>
            <a:ext cx="2861346" cy="4351338"/>
          </a:xfrm>
        </p:spPr>
        <p:txBody>
          <a:bodyPr>
            <a:normAutofit fontScale="77500" lnSpcReduction="20000"/>
          </a:bodyPr>
          <a:lstStyle/>
          <a:p>
            <a:r>
              <a:rPr lang="en-US" dirty="0"/>
              <a:t>Let’s say subroutine f1 calls subroutine f2. </a:t>
            </a:r>
          </a:p>
          <a:p>
            <a:r>
              <a:rPr lang="en-US" dirty="0"/>
              <a:t>When f1 calls f2, the “call” instruction pushes the address of the next instruction of f1 (the “return address”) onto the stack and then changes the EIP to the address of the first instruction of f2.</a:t>
            </a:r>
          </a:p>
          <a:p>
            <a:pPr marL="0" indent="0">
              <a:buNone/>
            </a:pPr>
            <a:r>
              <a:rPr lang="en-US" dirty="0"/>
              <a:t>Note: Any time we have a “push” or “pop” instruction, ESP gets adjusted automatically.</a:t>
            </a:r>
          </a:p>
        </p:txBody>
      </p:sp>
      <p:sp>
        <p:nvSpPr>
          <p:cNvPr id="25" name="TextBox 24"/>
          <p:cNvSpPr txBox="1"/>
          <p:nvPr/>
        </p:nvSpPr>
        <p:spPr>
          <a:xfrm>
            <a:off x="5510391" y="973327"/>
            <a:ext cx="1171218" cy="523220"/>
          </a:xfrm>
          <a:prstGeom prst="rect">
            <a:avLst/>
          </a:prstGeom>
          <a:solidFill>
            <a:srgbClr val="FFFF00"/>
          </a:solidFill>
        </p:spPr>
        <p:txBody>
          <a:bodyPr wrap="none" rtlCol="0">
            <a:spAutoFit/>
          </a:bodyPr>
          <a:lstStyle/>
          <a:p>
            <a:r>
              <a:rPr lang="en-US" sz="2800" b="1" dirty="0"/>
              <a:t>Before</a:t>
            </a:r>
          </a:p>
        </p:txBody>
      </p:sp>
      <p:sp>
        <p:nvSpPr>
          <p:cNvPr id="26" name="TextBox 25"/>
          <p:cNvSpPr txBox="1"/>
          <p:nvPr/>
        </p:nvSpPr>
        <p:spPr>
          <a:xfrm>
            <a:off x="8976442" y="985023"/>
            <a:ext cx="946541" cy="523220"/>
          </a:xfrm>
          <a:prstGeom prst="rect">
            <a:avLst/>
          </a:prstGeom>
          <a:solidFill>
            <a:srgbClr val="FFFF00"/>
          </a:solidFill>
        </p:spPr>
        <p:txBody>
          <a:bodyPr wrap="none" rtlCol="0">
            <a:spAutoFit/>
          </a:bodyPr>
          <a:lstStyle/>
          <a:p>
            <a:r>
              <a:rPr lang="en-US" sz="2800" b="1" dirty="0"/>
              <a:t>After</a:t>
            </a:r>
          </a:p>
        </p:txBody>
      </p:sp>
      <p:pic>
        <p:nvPicPr>
          <p:cNvPr id="34" name="Picture 33"/>
          <p:cNvPicPr>
            <a:picLocks noChangeAspect="1"/>
          </p:cNvPicPr>
          <p:nvPr/>
        </p:nvPicPr>
        <p:blipFill rotWithShape="1">
          <a:blip r:embed="rId2"/>
          <a:srcRect l="1382" t="21137" r="47302" b="6067"/>
          <a:stretch/>
        </p:blipFill>
        <p:spPr>
          <a:xfrm>
            <a:off x="4632157" y="1579078"/>
            <a:ext cx="6817550" cy="5278922"/>
          </a:xfrm>
          <a:prstGeom prst="rect">
            <a:avLst/>
          </a:prstGeom>
        </p:spPr>
      </p:pic>
      <p:sp>
        <p:nvSpPr>
          <p:cNvPr id="4" name="TextBox 3"/>
          <p:cNvSpPr txBox="1"/>
          <p:nvPr/>
        </p:nvSpPr>
        <p:spPr>
          <a:xfrm>
            <a:off x="4291688" y="230188"/>
            <a:ext cx="7790065" cy="584775"/>
          </a:xfrm>
          <a:prstGeom prst="rect">
            <a:avLst/>
          </a:prstGeom>
          <a:solidFill>
            <a:srgbClr val="FFFF00"/>
          </a:solidFill>
        </p:spPr>
        <p:txBody>
          <a:bodyPr wrap="square" rtlCol="0">
            <a:spAutoFit/>
          </a:bodyPr>
          <a:lstStyle/>
          <a:p>
            <a:r>
              <a:rPr lang="en-US" sz="1600" b="1" dirty="0"/>
              <a:t>Note: The addresses of the “Instructions” should technically be lower than the addresses in the stack (see process diagram slide). I just didn’t feel like making any more edits.</a:t>
            </a:r>
          </a:p>
        </p:txBody>
      </p:sp>
    </p:spTree>
    <p:extLst>
      <p:ext uri="{BB962C8B-B14F-4D97-AF65-F5344CB8AC3E}">
        <p14:creationId xmlns:p14="http://schemas.microsoft.com/office/powerpoint/2010/main" val="1996629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Prologue of f2</a:t>
            </a:r>
          </a:p>
        </p:txBody>
      </p:sp>
      <p:sp>
        <p:nvSpPr>
          <p:cNvPr id="3" name="Content Placeholder 2"/>
          <p:cNvSpPr>
            <a:spLocks noGrp="1"/>
          </p:cNvSpPr>
          <p:nvPr>
            <p:ph idx="1"/>
          </p:nvPr>
        </p:nvSpPr>
        <p:spPr>
          <a:xfrm>
            <a:off x="838200" y="1825625"/>
            <a:ext cx="2819400" cy="4351338"/>
          </a:xfrm>
        </p:spPr>
        <p:txBody>
          <a:bodyPr>
            <a:normAutofit fontScale="85000" lnSpcReduction="20000"/>
          </a:bodyPr>
          <a:lstStyle/>
          <a:p>
            <a:r>
              <a:rPr lang="en-US" sz="2400" dirty="0"/>
              <a:t>The first 3 instructions of a subroutine, called the “prologue”, make ESP and EBP point to the top and bottom of the next stack frame.</a:t>
            </a:r>
          </a:p>
          <a:p>
            <a:r>
              <a:rPr lang="en-US" sz="2400" dirty="0"/>
              <a:t>The size of the stack frame depends on the arguments and local variables that it must hold.</a:t>
            </a:r>
          </a:p>
          <a:p>
            <a:r>
              <a:rPr lang="en-US" sz="2400" dirty="0"/>
              <a:t>The bottom of a new stack frame, pointed to by EBP, holds the previous EBP value (bottom of previous stack frame).</a:t>
            </a:r>
          </a:p>
          <a:p>
            <a:endParaRPr lang="en-US" sz="2400" dirty="0"/>
          </a:p>
          <a:p>
            <a:endParaRPr lang="en-US" sz="2400" dirty="0"/>
          </a:p>
        </p:txBody>
      </p:sp>
      <p:sp>
        <p:nvSpPr>
          <p:cNvPr id="12" name="TextBox 11"/>
          <p:cNvSpPr txBox="1"/>
          <p:nvPr/>
        </p:nvSpPr>
        <p:spPr>
          <a:xfrm>
            <a:off x="4924782" y="820845"/>
            <a:ext cx="1171218" cy="523220"/>
          </a:xfrm>
          <a:prstGeom prst="rect">
            <a:avLst/>
          </a:prstGeom>
          <a:solidFill>
            <a:srgbClr val="FFFF00"/>
          </a:solidFill>
        </p:spPr>
        <p:txBody>
          <a:bodyPr wrap="none" rtlCol="0">
            <a:spAutoFit/>
          </a:bodyPr>
          <a:lstStyle/>
          <a:p>
            <a:r>
              <a:rPr lang="en-US" sz="2800" b="1" dirty="0"/>
              <a:t>Before</a:t>
            </a:r>
          </a:p>
        </p:txBody>
      </p:sp>
      <p:sp>
        <p:nvSpPr>
          <p:cNvPr id="13" name="TextBox 12"/>
          <p:cNvSpPr txBox="1"/>
          <p:nvPr/>
        </p:nvSpPr>
        <p:spPr>
          <a:xfrm>
            <a:off x="10211951" y="768144"/>
            <a:ext cx="946541" cy="523220"/>
          </a:xfrm>
          <a:prstGeom prst="rect">
            <a:avLst/>
          </a:prstGeom>
          <a:solidFill>
            <a:srgbClr val="FFFF00"/>
          </a:solidFill>
        </p:spPr>
        <p:txBody>
          <a:bodyPr wrap="none" rtlCol="0">
            <a:spAutoFit/>
          </a:bodyPr>
          <a:lstStyle/>
          <a:p>
            <a:r>
              <a:rPr lang="en-US" sz="2800" b="1" dirty="0"/>
              <a:t>After</a:t>
            </a:r>
          </a:p>
        </p:txBody>
      </p:sp>
      <p:sp>
        <p:nvSpPr>
          <p:cNvPr id="19" name="Left Brace 18"/>
          <p:cNvSpPr/>
          <p:nvPr/>
        </p:nvSpPr>
        <p:spPr>
          <a:xfrm>
            <a:off x="8904408" y="2090086"/>
            <a:ext cx="304498" cy="1828078"/>
          </a:xfrm>
          <a:prstGeom prst="leftBrace">
            <a:avLst>
              <a:gd name="adj1" fmla="val 32971"/>
              <a:gd name="adj2" fmla="val 47489"/>
            </a:avLst>
          </a:pr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p:cNvSpPr txBox="1"/>
          <p:nvPr/>
        </p:nvSpPr>
        <p:spPr>
          <a:xfrm>
            <a:off x="7767255" y="2736535"/>
            <a:ext cx="1013863" cy="707886"/>
          </a:xfrm>
          <a:prstGeom prst="rect">
            <a:avLst/>
          </a:prstGeom>
          <a:solidFill>
            <a:srgbClr val="FFFF00"/>
          </a:solidFill>
        </p:spPr>
        <p:txBody>
          <a:bodyPr wrap="square" rtlCol="0">
            <a:spAutoFit/>
          </a:bodyPr>
          <a:lstStyle/>
          <a:p>
            <a:r>
              <a:rPr lang="en-US" sz="2000" b="1" dirty="0"/>
              <a:t>f2 stack frame</a:t>
            </a:r>
          </a:p>
        </p:txBody>
      </p:sp>
      <p:sp>
        <p:nvSpPr>
          <p:cNvPr id="21" name="TextBox 20"/>
          <p:cNvSpPr txBox="1"/>
          <p:nvPr/>
        </p:nvSpPr>
        <p:spPr>
          <a:xfrm>
            <a:off x="7738813" y="4954281"/>
            <a:ext cx="1013863" cy="707886"/>
          </a:xfrm>
          <a:prstGeom prst="rect">
            <a:avLst/>
          </a:prstGeom>
          <a:solidFill>
            <a:srgbClr val="FFFF00"/>
          </a:solidFill>
        </p:spPr>
        <p:txBody>
          <a:bodyPr wrap="square" rtlCol="0">
            <a:spAutoFit/>
          </a:bodyPr>
          <a:lstStyle/>
          <a:p>
            <a:r>
              <a:rPr lang="en-US" sz="2000" b="1" dirty="0"/>
              <a:t>f1 stack frame</a:t>
            </a:r>
          </a:p>
        </p:txBody>
      </p:sp>
      <p:sp>
        <p:nvSpPr>
          <p:cNvPr id="22" name="Left Brace 21"/>
          <p:cNvSpPr/>
          <p:nvPr/>
        </p:nvSpPr>
        <p:spPr>
          <a:xfrm>
            <a:off x="8904408" y="4488110"/>
            <a:ext cx="304498" cy="1688854"/>
          </a:xfrm>
          <a:prstGeom prst="leftBrace">
            <a:avLst>
              <a:gd name="adj1" fmla="val 32971"/>
              <a:gd name="adj2" fmla="val 47489"/>
            </a:avLst>
          </a:pr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Left Brace 22"/>
          <p:cNvSpPr/>
          <p:nvPr/>
        </p:nvSpPr>
        <p:spPr>
          <a:xfrm>
            <a:off x="8904408" y="3948075"/>
            <a:ext cx="304498" cy="514868"/>
          </a:xfrm>
          <a:prstGeom prst="leftBrace">
            <a:avLst>
              <a:gd name="adj1" fmla="val 32971"/>
              <a:gd name="adj2" fmla="val 47489"/>
            </a:avLst>
          </a:pr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TextBox 23"/>
          <p:cNvSpPr txBox="1"/>
          <p:nvPr/>
        </p:nvSpPr>
        <p:spPr>
          <a:xfrm>
            <a:off x="7217030" y="3918164"/>
            <a:ext cx="1651021" cy="707886"/>
          </a:xfrm>
          <a:prstGeom prst="rect">
            <a:avLst/>
          </a:prstGeom>
          <a:solidFill>
            <a:srgbClr val="FFFF00"/>
          </a:solidFill>
        </p:spPr>
        <p:txBody>
          <a:bodyPr wrap="square" rtlCol="0">
            <a:spAutoFit/>
          </a:bodyPr>
          <a:lstStyle/>
          <a:p>
            <a:r>
              <a:rPr lang="en-US" sz="2000" b="1" dirty="0"/>
              <a:t>4-byte return address</a:t>
            </a:r>
          </a:p>
        </p:txBody>
      </p:sp>
      <p:pic>
        <p:nvPicPr>
          <p:cNvPr id="27" name="Picture 26"/>
          <p:cNvPicPr>
            <a:picLocks noChangeAspect="1"/>
          </p:cNvPicPr>
          <p:nvPr/>
        </p:nvPicPr>
        <p:blipFill rotWithShape="1">
          <a:blip r:embed="rId2"/>
          <a:srcRect l="1169" t="21037" r="76399" b="5721"/>
          <a:stretch/>
        </p:blipFill>
        <p:spPr>
          <a:xfrm>
            <a:off x="3908352" y="1418786"/>
            <a:ext cx="2988405" cy="5325963"/>
          </a:xfrm>
          <a:prstGeom prst="rect">
            <a:avLst/>
          </a:prstGeom>
        </p:spPr>
      </p:pic>
      <p:pic>
        <p:nvPicPr>
          <p:cNvPr id="28" name="Picture 27"/>
          <p:cNvPicPr>
            <a:picLocks noChangeAspect="1"/>
          </p:cNvPicPr>
          <p:nvPr/>
        </p:nvPicPr>
        <p:blipFill rotWithShape="1">
          <a:blip r:embed="rId2"/>
          <a:srcRect l="26755" t="21590" r="51825" b="5868"/>
          <a:stretch/>
        </p:blipFill>
        <p:spPr>
          <a:xfrm>
            <a:off x="9177472" y="1418785"/>
            <a:ext cx="2881200" cy="5325963"/>
          </a:xfrm>
          <a:prstGeom prst="rect">
            <a:avLst/>
          </a:prstGeom>
        </p:spPr>
      </p:pic>
    </p:spTree>
    <p:extLst>
      <p:ext uri="{BB962C8B-B14F-4D97-AF65-F5344CB8AC3E}">
        <p14:creationId xmlns:p14="http://schemas.microsoft.com/office/powerpoint/2010/main" val="2011357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Epilogue of f2</a:t>
            </a:r>
          </a:p>
        </p:txBody>
      </p:sp>
      <p:sp>
        <p:nvSpPr>
          <p:cNvPr id="3" name="Content Placeholder 2"/>
          <p:cNvSpPr>
            <a:spLocks noGrp="1"/>
          </p:cNvSpPr>
          <p:nvPr>
            <p:ph idx="1"/>
          </p:nvPr>
        </p:nvSpPr>
        <p:spPr>
          <a:xfrm>
            <a:off x="838201" y="1825625"/>
            <a:ext cx="4083996" cy="4351338"/>
          </a:xfrm>
        </p:spPr>
        <p:txBody>
          <a:bodyPr>
            <a:normAutofit fontScale="92500" lnSpcReduction="10000"/>
          </a:bodyPr>
          <a:lstStyle/>
          <a:p>
            <a:r>
              <a:rPr lang="en-US" dirty="0"/>
              <a:t>Functions have “epilogues” (3-instruction sequences preceding their return statements).</a:t>
            </a:r>
          </a:p>
          <a:p>
            <a:r>
              <a:rPr lang="en-US" dirty="0"/>
              <a:t>An epilogue reverses the prologue.</a:t>
            </a:r>
          </a:p>
          <a:p>
            <a:r>
              <a:rPr lang="en-US" dirty="0"/>
              <a:t>EBP is copied to ESP (this leaves only the bottom 4 bytes of the old stack frame, containing previous EBP value) and then pops that value into EBP.</a:t>
            </a:r>
          </a:p>
        </p:txBody>
      </p:sp>
      <p:sp>
        <p:nvSpPr>
          <p:cNvPr id="6" name="TextBox 5"/>
          <p:cNvSpPr txBox="1"/>
          <p:nvPr/>
        </p:nvSpPr>
        <p:spPr>
          <a:xfrm>
            <a:off x="5607668" y="1229089"/>
            <a:ext cx="1171218" cy="523220"/>
          </a:xfrm>
          <a:prstGeom prst="rect">
            <a:avLst/>
          </a:prstGeom>
          <a:solidFill>
            <a:srgbClr val="FFFF00"/>
          </a:solidFill>
        </p:spPr>
        <p:txBody>
          <a:bodyPr wrap="none" rtlCol="0">
            <a:spAutoFit/>
          </a:bodyPr>
          <a:lstStyle/>
          <a:p>
            <a:r>
              <a:rPr lang="en-US" sz="2800" b="1" dirty="0"/>
              <a:t>Before</a:t>
            </a:r>
          </a:p>
        </p:txBody>
      </p:sp>
      <p:sp>
        <p:nvSpPr>
          <p:cNvPr id="7" name="TextBox 6"/>
          <p:cNvSpPr txBox="1"/>
          <p:nvPr/>
        </p:nvSpPr>
        <p:spPr>
          <a:xfrm>
            <a:off x="9073719" y="1240785"/>
            <a:ext cx="946541" cy="523220"/>
          </a:xfrm>
          <a:prstGeom prst="rect">
            <a:avLst/>
          </a:prstGeom>
          <a:solidFill>
            <a:srgbClr val="FFFF00"/>
          </a:solidFill>
        </p:spPr>
        <p:txBody>
          <a:bodyPr wrap="none" rtlCol="0">
            <a:spAutoFit/>
          </a:bodyPr>
          <a:lstStyle/>
          <a:p>
            <a:r>
              <a:rPr lang="en-US" sz="2800" b="1" dirty="0"/>
              <a:t>After</a:t>
            </a:r>
          </a:p>
        </p:txBody>
      </p:sp>
      <p:pic>
        <p:nvPicPr>
          <p:cNvPr id="10" name="Picture 9"/>
          <p:cNvPicPr>
            <a:picLocks noChangeAspect="1"/>
          </p:cNvPicPr>
          <p:nvPr/>
        </p:nvPicPr>
        <p:blipFill rotWithShape="1">
          <a:blip r:embed="rId2"/>
          <a:srcRect l="1277" t="21277" r="52527" b="6366"/>
          <a:stretch/>
        </p:blipFill>
        <p:spPr>
          <a:xfrm>
            <a:off x="5029199" y="1825625"/>
            <a:ext cx="5806704" cy="4964282"/>
          </a:xfrm>
          <a:prstGeom prst="rect">
            <a:avLst/>
          </a:prstGeom>
        </p:spPr>
      </p:pic>
    </p:spTree>
    <p:extLst>
      <p:ext uri="{BB962C8B-B14F-4D97-AF65-F5344CB8AC3E}">
        <p14:creationId xmlns:p14="http://schemas.microsoft.com/office/powerpoint/2010/main" val="1490605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 from f2 to f1</a:t>
            </a:r>
          </a:p>
        </p:txBody>
      </p:sp>
      <p:sp>
        <p:nvSpPr>
          <p:cNvPr id="3" name="Content Placeholder 2"/>
          <p:cNvSpPr>
            <a:spLocks noGrp="1"/>
          </p:cNvSpPr>
          <p:nvPr>
            <p:ph idx="1"/>
          </p:nvPr>
        </p:nvSpPr>
        <p:spPr>
          <a:xfrm>
            <a:off x="838200" y="1825625"/>
            <a:ext cx="3781926" cy="4351338"/>
          </a:xfrm>
        </p:spPr>
        <p:txBody>
          <a:bodyPr/>
          <a:lstStyle/>
          <a:p>
            <a:r>
              <a:rPr lang="en-US" dirty="0"/>
              <a:t>Reverses the “call” instruction.</a:t>
            </a:r>
          </a:p>
          <a:p>
            <a:endParaRPr lang="en-US" dirty="0"/>
          </a:p>
          <a:p>
            <a:r>
              <a:rPr lang="en-US" dirty="0"/>
              <a:t>Return address is popped, and EIP is changed to the return address.</a:t>
            </a:r>
          </a:p>
        </p:txBody>
      </p:sp>
      <p:sp>
        <p:nvSpPr>
          <p:cNvPr id="6" name="TextBox 5"/>
          <p:cNvSpPr txBox="1"/>
          <p:nvPr/>
        </p:nvSpPr>
        <p:spPr>
          <a:xfrm>
            <a:off x="5617395" y="1217393"/>
            <a:ext cx="1171218" cy="523220"/>
          </a:xfrm>
          <a:prstGeom prst="rect">
            <a:avLst/>
          </a:prstGeom>
          <a:solidFill>
            <a:srgbClr val="FFFF00"/>
          </a:solidFill>
        </p:spPr>
        <p:txBody>
          <a:bodyPr wrap="none" rtlCol="0">
            <a:spAutoFit/>
          </a:bodyPr>
          <a:lstStyle/>
          <a:p>
            <a:r>
              <a:rPr lang="en-US" sz="2800" b="1" dirty="0"/>
              <a:t>Before</a:t>
            </a:r>
          </a:p>
        </p:txBody>
      </p:sp>
      <p:sp>
        <p:nvSpPr>
          <p:cNvPr id="7" name="TextBox 6"/>
          <p:cNvSpPr txBox="1"/>
          <p:nvPr/>
        </p:nvSpPr>
        <p:spPr>
          <a:xfrm>
            <a:off x="9083446" y="1229089"/>
            <a:ext cx="946541" cy="523220"/>
          </a:xfrm>
          <a:prstGeom prst="rect">
            <a:avLst/>
          </a:prstGeom>
          <a:solidFill>
            <a:srgbClr val="FFFF00"/>
          </a:solidFill>
        </p:spPr>
        <p:txBody>
          <a:bodyPr wrap="none" rtlCol="0">
            <a:spAutoFit/>
          </a:bodyPr>
          <a:lstStyle/>
          <a:p>
            <a:r>
              <a:rPr lang="en-US" sz="2800" b="1" dirty="0"/>
              <a:t>After</a:t>
            </a:r>
          </a:p>
        </p:txBody>
      </p:sp>
      <p:pic>
        <p:nvPicPr>
          <p:cNvPr id="11" name="Picture 10"/>
          <p:cNvPicPr>
            <a:picLocks noChangeAspect="1"/>
          </p:cNvPicPr>
          <p:nvPr/>
        </p:nvPicPr>
        <p:blipFill rotWithShape="1">
          <a:blip r:embed="rId2"/>
          <a:srcRect l="1276" t="21277" r="51569" b="5782"/>
          <a:stretch/>
        </p:blipFill>
        <p:spPr>
          <a:xfrm>
            <a:off x="4941651" y="1740613"/>
            <a:ext cx="6047019" cy="5105691"/>
          </a:xfrm>
          <a:prstGeom prst="rect">
            <a:avLst/>
          </a:prstGeom>
        </p:spPr>
      </p:pic>
    </p:spTree>
    <p:extLst>
      <p:ext uri="{BB962C8B-B14F-4D97-AF65-F5344CB8AC3E}">
        <p14:creationId xmlns:p14="http://schemas.microsoft.com/office/powerpoint/2010/main" val="3549380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Confused?</a:t>
            </a:r>
          </a:p>
        </p:txBody>
      </p:sp>
      <p:sp>
        <p:nvSpPr>
          <p:cNvPr id="3" name="Content Placeholder 2"/>
          <p:cNvSpPr>
            <a:spLocks noGrp="1"/>
          </p:cNvSpPr>
          <p:nvPr>
            <p:ph idx="1"/>
          </p:nvPr>
        </p:nvSpPr>
        <p:spPr/>
        <p:txBody>
          <a:bodyPr>
            <a:normAutofit/>
          </a:bodyPr>
          <a:lstStyle/>
          <a:p>
            <a:r>
              <a:rPr lang="en-US" dirty="0"/>
              <a:t>If you want to understand stack frames better, do the following:</a:t>
            </a:r>
          </a:p>
          <a:p>
            <a:pPr lvl="1"/>
            <a:r>
              <a:rPr lang="en-US" dirty="0"/>
              <a:t>There is a short wiki page describing function prologue/epilogue.</a:t>
            </a:r>
          </a:p>
          <a:p>
            <a:pPr lvl="1"/>
            <a:r>
              <a:rPr lang="en-US" dirty="0"/>
              <a:t>Write a simple C program with a few function calls. You will see the same prologues and epilogues in the disassembled code as on the wiki page. Step through the instructions, and watch the memory and registers change. For this, you’ll need to learn how to use a debugger (see References slide).</a:t>
            </a:r>
          </a:p>
          <a:p>
            <a:endParaRPr lang="en-US" dirty="0"/>
          </a:p>
          <a:p>
            <a:r>
              <a:rPr lang="en-US" b="1" dirty="0"/>
              <a:t>Main takeaway</a:t>
            </a:r>
            <a:r>
              <a:rPr lang="en-US" dirty="0"/>
              <a:t>: Return addresses are important!!</a:t>
            </a:r>
          </a:p>
        </p:txBody>
      </p:sp>
    </p:spTree>
    <p:extLst>
      <p:ext uri="{BB962C8B-B14F-4D97-AF65-F5344CB8AC3E}">
        <p14:creationId xmlns:p14="http://schemas.microsoft.com/office/powerpoint/2010/main" val="797919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how do we get our hands dirty?</a:t>
            </a:r>
          </a:p>
        </p:txBody>
      </p:sp>
      <p:sp>
        <p:nvSpPr>
          <p:cNvPr id="3" name="Content Placeholder 2"/>
          <p:cNvSpPr>
            <a:spLocks noGrp="1"/>
          </p:cNvSpPr>
          <p:nvPr>
            <p:ph idx="1"/>
          </p:nvPr>
        </p:nvSpPr>
        <p:spPr/>
        <p:txBody>
          <a:bodyPr>
            <a:normAutofit lnSpcReduction="10000"/>
          </a:bodyPr>
          <a:lstStyle/>
          <a:p>
            <a:r>
              <a:rPr lang="en-US" dirty="0"/>
              <a:t>We can make a program deviate from its intended path by overwriting a return address.</a:t>
            </a:r>
          </a:p>
          <a:p>
            <a:r>
              <a:rPr lang="en-US" dirty="0"/>
              <a:t>Wannabes use:</a:t>
            </a:r>
          </a:p>
          <a:p>
            <a:pPr lvl="1"/>
            <a:r>
              <a:rPr lang="en-US" b="1" dirty="0" err="1"/>
              <a:t>msfconsole</a:t>
            </a:r>
            <a:r>
              <a:rPr lang="en-US" dirty="0"/>
              <a:t>: In the </a:t>
            </a:r>
            <a:r>
              <a:rPr lang="en-US" dirty="0" err="1"/>
              <a:t>Metasploit</a:t>
            </a:r>
            <a:r>
              <a:rPr lang="en-US" dirty="0"/>
              <a:t> framework, you simply select an exploit (based on vulnerability information you found with </a:t>
            </a:r>
            <a:r>
              <a:rPr lang="en-US" dirty="0" err="1"/>
              <a:t>nmap</a:t>
            </a:r>
            <a:r>
              <a:rPr lang="en-US" dirty="0"/>
              <a:t>), set RHOST to the target’s IP address, and type “exploit”. The exploits in </a:t>
            </a:r>
            <a:r>
              <a:rPr lang="en-US" dirty="0" err="1"/>
              <a:t>Metasploit</a:t>
            </a:r>
            <a:r>
              <a:rPr lang="en-US" dirty="0"/>
              <a:t> are pre-written, so this requires no knowledge of computer science whatsoever.</a:t>
            </a:r>
          </a:p>
          <a:p>
            <a:r>
              <a:rPr lang="en-US" dirty="0"/>
              <a:t>But what if you want to write your own exploits?</a:t>
            </a:r>
          </a:p>
          <a:p>
            <a:r>
              <a:rPr lang="en-US" dirty="0"/>
              <a:t>All the cool kids use debuggers.</a:t>
            </a:r>
          </a:p>
          <a:p>
            <a:pPr lvl="1"/>
            <a:r>
              <a:rPr lang="en-US" b="1" dirty="0" err="1"/>
              <a:t>gdb</a:t>
            </a:r>
            <a:r>
              <a:rPr lang="en-US" dirty="0"/>
              <a:t>: A Linux debugger</a:t>
            </a:r>
          </a:p>
          <a:p>
            <a:pPr lvl="1"/>
            <a:r>
              <a:rPr lang="en-US" b="1" dirty="0" err="1"/>
              <a:t>Ollydbg</a:t>
            </a:r>
            <a:r>
              <a:rPr lang="en-US" dirty="0"/>
              <a:t>: A Windows debugger</a:t>
            </a:r>
          </a:p>
          <a:p>
            <a:pPr lvl="1"/>
            <a:endParaRPr lang="en-US" dirty="0"/>
          </a:p>
        </p:txBody>
      </p:sp>
    </p:spTree>
    <p:extLst>
      <p:ext uri="{BB962C8B-B14F-4D97-AF65-F5344CB8AC3E}">
        <p14:creationId xmlns:p14="http://schemas.microsoft.com/office/powerpoint/2010/main" val="3951962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debugger?</a:t>
            </a:r>
          </a:p>
        </p:txBody>
      </p:sp>
      <p:sp>
        <p:nvSpPr>
          <p:cNvPr id="3" name="Content Placeholder 2"/>
          <p:cNvSpPr>
            <a:spLocks noGrp="1"/>
          </p:cNvSpPr>
          <p:nvPr>
            <p:ph idx="1"/>
          </p:nvPr>
        </p:nvSpPr>
        <p:spPr/>
        <p:txBody>
          <a:bodyPr>
            <a:normAutofit/>
          </a:bodyPr>
          <a:lstStyle/>
          <a:p>
            <a:r>
              <a:rPr lang="en-US" dirty="0"/>
              <a:t>Shows you </a:t>
            </a:r>
            <a:r>
              <a:rPr lang="en-US" b="1" dirty="0"/>
              <a:t>exactly</a:t>
            </a:r>
            <a:r>
              <a:rPr lang="en-US" dirty="0"/>
              <a:t> what’s going on in the computer memory and registers </a:t>
            </a:r>
            <a:r>
              <a:rPr lang="en-US" b="1" dirty="0"/>
              <a:t>at each step in the program execution</a:t>
            </a:r>
            <a:r>
              <a:rPr lang="en-US" dirty="0"/>
              <a:t>. This is absolutely essential for software reverse engineering.</a:t>
            </a:r>
          </a:p>
          <a:p>
            <a:r>
              <a:rPr lang="en-US" dirty="0"/>
              <a:t>A debugger can help you understand how a programming language works.</a:t>
            </a:r>
          </a:p>
          <a:p>
            <a:r>
              <a:rPr lang="en-US" dirty="0"/>
              <a:t>Finally, a debugger is a </a:t>
            </a:r>
            <a:r>
              <a:rPr lang="en-US" b="1" dirty="0"/>
              <a:t>very</a:t>
            </a:r>
            <a:r>
              <a:rPr lang="en-US" dirty="0"/>
              <a:t> useful debugging tool. Cause let’s face it—print statements suck.</a:t>
            </a:r>
          </a:p>
          <a:p>
            <a:r>
              <a:rPr lang="en-US" b="1" dirty="0"/>
              <a:t>Yes, this means do yourself a favor, go on YouTube, and learn how to use the debugger that’s built into your IDE. Do NOT take Data Structures or OS without first learning how to use your debugger!!!</a:t>
            </a:r>
          </a:p>
        </p:txBody>
      </p:sp>
    </p:spTree>
    <p:extLst>
      <p:ext uri="{BB962C8B-B14F-4D97-AF65-F5344CB8AC3E}">
        <p14:creationId xmlns:p14="http://schemas.microsoft.com/office/powerpoint/2010/main" val="2799610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fontScale="92500" lnSpcReduction="20000"/>
          </a:bodyPr>
          <a:lstStyle/>
          <a:p>
            <a:r>
              <a:rPr lang="en-US" dirty="0"/>
              <a:t>What is hacking?</a:t>
            </a:r>
          </a:p>
          <a:p>
            <a:pPr lvl="1"/>
            <a:r>
              <a:rPr lang="en-US" dirty="0"/>
              <a:t>Getting a system to do things other than what the developer intended. </a:t>
            </a:r>
          </a:p>
          <a:p>
            <a:r>
              <a:rPr lang="en-US" dirty="0"/>
              <a:t>2 ways to hack a program</a:t>
            </a:r>
          </a:p>
          <a:p>
            <a:pPr lvl="1"/>
            <a:r>
              <a:rPr lang="en-US" dirty="0"/>
              <a:t>Patch it (modifying the source code or assembly code). Example: Cracking a program that asks you for a serial key</a:t>
            </a:r>
          </a:p>
          <a:p>
            <a:pPr lvl="1"/>
            <a:r>
              <a:rPr lang="en-US" dirty="0"/>
              <a:t>Buffer overflow: Make a program do crazy things by giving it crazy inputs.</a:t>
            </a:r>
          </a:p>
          <a:p>
            <a:r>
              <a:rPr lang="en-US" dirty="0"/>
              <a:t>What are examples of inputs?</a:t>
            </a:r>
          </a:p>
          <a:p>
            <a:pPr lvl="1"/>
            <a:r>
              <a:rPr lang="en-US" dirty="0"/>
              <a:t>Standard input (stuff you either type in and hit ENTER or read from an input file)</a:t>
            </a:r>
          </a:p>
          <a:p>
            <a:pPr lvl="1"/>
            <a:r>
              <a:rPr lang="en-US" dirty="0"/>
              <a:t>Messages exchanged in a protocol. Example: Your browser sends a “GET” request to a web server (a computer running http on port 80 or https on port 443). Web server responds with a web page (a text file with HTML code) for your browser to render.</a:t>
            </a:r>
          </a:p>
          <a:p>
            <a:r>
              <a:rPr lang="en-US" dirty="0"/>
              <a:t>So how “crazy” are we talking?</a:t>
            </a:r>
          </a:p>
          <a:p>
            <a:pPr lvl="1"/>
            <a:r>
              <a:rPr lang="en-US" dirty="0">
                <a:hlinkClick r:id="rId2"/>
              </a:rPr>
              <a:t>https://www.youtube.com/watch?v=FkQdwUns7H8</a:t>
            </a:r>
            <a:endParaRPr lang="en-US" dirty="0"/>
          </a:p>
        </p:txBody>
      </p:sp>
    </p:spTree>
    <p:extLst>
      <p:ext uri="{BB962C8B-B14F-4D97-AF65-F5344CB8AC3E}">
        <p14:creationId xmlns:p14="http://schemas.microsoft.com/office/powerpoint/2010/main" val="3967786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1: Redirection</a:t>
            </a:r>
          </a:p>
        </p:txBody>
      </p:sp>
      <p:sp>
        <p:nvSpPr>
          <p:cNvPr id="5" name="Content Placeholder 4"/>
          <p:cNvSpPr>
            <a:spLocks noGrp="1"/>
          </p:cNvSpPr>
          <p:nvPr>
            <p:ph idx="1"/>
          </p:nvPr>
        </p:nvSpPr>
        <p:spPr>
          <a:xfrm>
            <a:off x="838199" y="1825625"/>
            <a:ext cx="6256283" cy="4351338"/>
          </a:xfrm>
        </p:spPr>
        <p:txBody>
          <a:bodyPr>
            <a:normAutofit fontScale="92500" lnSpcReduction="10000"/>
          </a:bodyPr>
          <a:lstStyle/>
          <a:p>
            <a:r>
              <a:rPr lang="en-US" dirty="0"/>
              <a:t>Our goal is to make f1() to f2 instead of back to main().</a:t>
            </a:r>
          </a:p>
          <a:p>
            <a:r>
              <a:rPr lang="en-US" dirty="0"/>
              <a:t>Note that the input to this function is a command-line argument (something you type right after the executable name).</a:t>
            </a:r>
          </a:p>
          <a:p>
            <a:r>
              <a:rPr lang="en-US" dirty="0"/>
              <a:t>Normally, you would type </a:t>
            </a:r>
            <a:r>
              <a:rPr lang="en-US" b="1" dirty="0" err="1"/>
              <a:t>programName</a:t>
            </a:r>
            <a:r>
              <a:rPr lang="en-US" b="1" dirty="0"/>
              <a:t> </a:t>
            </a:r>
            <a:r>
              <a:rPr lang="en-US" b="1" dirty="0" err="1"/>
              <a:t>someword</a:t>
            </a:r>
            <a:r>
              <a:rPr lang="en-US" dirty="0"/>
              <a:t> to run the program, and see the output “Executed normally”.</a:t>
            </a:r>
          </a:p>
          <a:p>
            <a:r>
              <a:rPr lang="en-US" dirty="0"/>
              <a:t>But since we’re hackers, we want to type something crazy and get the output “Execution Hijacked”.</a:t>
            </a:r>
          </a:p>
        </p:txBody>
      </p:sp>
      <p:pic>
        <p:nvPicPr>
          <p:cNvPr id="8" name="Picture 7"/>
          <p:cNvPicPr>
            <a:picLocks noChangeAspect="1"/>
          </p:cNvPicPr>
          <p:nvPr/>
        </p:nvPicPr>
        <p:blipFill rotWithShape="1">
          <a:blip r:embed="rId2"/>
          <a:srcRect l="29052" t="21149" r="51207" b="40031"/>
          <a:stretch/>
        </p:blipFill>
        <p:spPr>
          <a:xfrm>
            <a:off x="7641021" y="1930728"/>
            <a:ext cx="3838845" cy="4246235"/>
          </a:xfrm>
          <a:prstGeom prst="rect">
            <a:avLst/>
          </a:prstGeom>
        </p:spPr>
      </p:pic>
    </p:spTree>
    <p:extLst>
      <p:ext uri="{BB962C8B-B14F-4D97-AF65-F5344CB8AC3E}">
        <p14:creationId xmlns:p14="http://schemas.microsoft.com/office/powerpoint/2010/main" val="834430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1: Redirection</a:t>
            </a:r>
          </a:p>
        </p:txBody>
      </p:sp>
      <p:sp>
        <p:nvSpPr>
          <p:cNvPr id="3" name="Content Placeholder 2"/>
          <p:cNvSpPr>
            <a:spLocks noGrp="1"/>
          </p:cNvSpPr>
          <p:nvPr>
            <p:ph idx="1"/>
          </p:nvPr>
        </p:nvSpPr>
        <p:spPr/>
        <p:txBody>
          <a:bodyPr>
            <a:normAutofit/>
          </a:bodyPr>
          <a:lstStyle/>
          <a:p>
            <a:r>
              <a:rPr lang="en-US" dirty="0" err="1"/>
              <a:t>gcc</a:t>
            </a:r>
            <a:r>
              <a:rPr lang="en-US" dirty="0"/>
              <a:t> -g -o </a:t>
            </a:r>
            <a:r>
              <a:rPr lang="en-US" dirty="0" err="1"/>
              <a:t>executableFile</a:t>
            </a:r>
            <a:r>
              <a:rPr lang="en-US" dirty="0"/>
              <a:t> </a:t>
            </a:r>
            <a:r>
              <a:rPr lang="en-US" dirty="0" err="1"/>
              <a:t>sourceCode.c</a:t>
            </a:r>
            <a:r>
              <a:rPr lang="en-US" dirty="0"/>
              <a:t> </a:t>
            </a:r>
          </a:p>
          <a:p>
            <a:pPr lvl="1"/>
            <a:r>
              <a:rPr lang="en-US" dirty="0"/>
              <a:t>-o stands for “output”</a:t>
            </a:r>
          </a:p>
          <a:p>
            <a:pPr lvl="1"/>
            <a:r>
              <a:rPr lang="en-US" dirty="0"/>
              <a:t>If you do not include the “-g” flag, </a:t>
            </a:r>
            <a:r>
              <a:rPr lang="en-US" dirty="0" err="1"/>
              <a:t>gdb</a:t>
            </a:r>
            <a:r>
              <a:rPr lang="en-US" dirty="0"/>
              <a:t> will not be able to map the assembly instructions to the source code when you are debugging.</a:t>
            </a:r>
          </a:p>
          <a:p>
            <a:pPr lvl="1"/>
            <a:endParaRPr lang="en-US" dirty="0"/>
          </a:p>
          <a:p>
            <a:r>
              <a:rPr lang="en-US" dirty="0"/>
              <a:t>./</a:t>
            </a:r>
            <a:r>
              <a:rPr lang="en-US" dirty="0" err="1"/>
              <a:t>executableFile</a:t>
            </a:r>
            <a:r>
              <a:rPr lang="en-US" dirty="0"/>
              <a:t> #Run the executable. #Note: If “.” is included in your PATH variable, then the “./” part is optional.</a:t>
            </a:r>
          </a:p>
          <a:p>
            <a:endParaRPr lang="en-US" dirty="0"/>
          </a:p>
          <a:p>
            <a:r>
              <a:rPr lang="en-US" dirty="0" err="1"/>
              <a:t>gdb</a:t>
            </a:r>
            <a:r>
              <a:rPr lang="en-US" dirty="0"/>
              <a:t> </a:t>
            </a:r>
            <a:r>
              <a:rPr lang="en-US" dirty="0" err="1"/>
              <a:t>executableFile</a:t>
            </a:r>
            <a:r>
              <a:rPr lang="en-US" dirty="0"/>
              <a:t> #Run executable in </a:t>
            </a:r>
            <a:r>
              <a:rPr lang="en-US" dirty="0" err="1"/>
              <a:t>gdb</a:t>
            </a:r>
            <a:endParaRPr lang="en-US" dirty="0"/>
          </a:p>
        </p:txBody>
      </p:sp>
    </p:spTree>
    <p:extLst>
      <p:ext uri="{BB962C8B-B14F-4D97-AF65-F5344CB8AC3E}">
        <p14:creationId xmlns:p14="http://schemas.microsoft.com/office/powerpoint/2010/main" val="534168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1: Redirection</a:t>
            </a:r>
          </a:p>
        </p:txBody>
      </p:sp>
      <p:sp>
        <p:nvSpPr>
          <p:cNvPr id="3" name="Content Placeholder 2"/>
          <p:cNvSpPr>
            <a:spLocks noGrp="1"/>
          </p:cNvSpPr>
          <p:nvPr>
            <p:ph idx="1"/>
          </p:nvPr>
        </p:nvSpPr>
        <p:spPr>
          <a:xfrm>
            <a:off x="838200" y="1825625"/>
            <a:ext cx="4441166" cy="4351338"/>
          </a:xfrm>
        </p:spPr>
        <p:txBody>
          <a:bodyPr>
            <a:normAutofit fontScale="77500" lnSpcReduction="20000"/>
          </a:bodyPr>
          <a:lstStyle/>
          <a:p>
            <a:r>
              <a:rPr lang="en-US" b="1" dirty="0"/>
              <a:t>Important: This demo is for 64-bit Linux (not 32-bit).</a:t>
            </a:r>
            <a:endParaRPr lang="en-US" dirty="0"/>
          </a:p>
          <a:p>
            <a:r>
              <a:rPr lang="en-US" dirty="0"/>
              <a:t>First, we notice that if our input is too long, we get a </a:t>
            </a:r>
            <a:r>
              <a:rPr lang="en-US" dirty="0" err="1"/>
              <a:t>seg</a:t>
            </a:r>
            <a:r>
              <a:rPr lang="en-US" dirty="0"/>
              <a:t> fault. This is because our string went beyond its buffer and overwrote the return address with something that probably does not exist in the memory space. This is actually the simplest form of the buffer overflow attack, although it does not give us any control of the program.</a:t>
            </a:r>
          </a:p>
          <a:p>
            <a:r>
              <a:rPr lang="en-US" dirty="0"/>
              <a:t>To be able to overwrite the return address with what we want, we must first know where it is sitting.</a:t>
            </a:r>
          </a:p>
        </p:txBody>
      </p:sp>
      <p:pic>
        <p:nvPicPr>
          <p:cNvPr id="6" name="Picture 5"/>
          <p:cNvPicPr>
            <a:picLocks noChangeAspect="1"/>
          </p:cNvPicPr>
          <p:nvPr/>
        </p:nvPicPr>
        <p:blipFill rotWithShape="1">
          <a:blip r:embed="rId2"/>
          <a:srcRect l="56330" t="14894" r="5532" b="16171"/>
          <a:stretch/>
        </p:blipFill>
        <p:spPr>
          <a:xfrm>
            <a:off x="5754232" y="210386"/>
            <a:ext cx="6356404" cy="6462788"/>
          </a:xfrm>
          <a:prstGeom prst="rect">
            <a:avLst/>
          </a:prstGeom>
        </p:spPr>
      </p:pic>
    </p:spTree>
    <p:extLst>
      <p:ext uri="{BB962C8B-B14F-4D97-AF65-F5344CB8AC3E}">
        <p14:creationId xmlns:p14="http://schemas.microsoft.com/office/powerpoint/2010/main" val="3791766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1: Redirection</a:t>
            </a:r>
          </a:p>
        </p:txBody>
      </p:sp>
      <p:sp>
        <p:nvSpPr>
          <p:cNvPr id="3" name="Content Placeholder 2"/>
          <p:cNvSpPr>
            <a:spLocks noGrp="1"/>
          </p:cNvSpPr>
          <p:nvPr>
            <p:ph idx="1"/>
          </p:nvPr>
        </p:nvSpPr>
        <p:spPr>
          <a:xfrm>
            <a:off x="838200" y="1825625"/>
            <a:ext cx="4940030" cy="4351338"/>
          </a:xfrm>
        </p:spPr>
        <p:txBody>
          <a:bodyPr>
            <a:normAutofit/>
          </a:bodyPr>
          <a:lstStyle/>
          <a:p>
            <a:r>
              <a:rPr lang="en-US" dirty="0"/>
              <a:t>We first load the program into </a:t>
            </a:r>
            <a:r>
              <a:rPr lang="en-US" dirty="0" err="1"/>
              <a:t>gdb</a:t>
            </a:r>
            <a:r>
              <a:rPr lang="en-US" dirty="0"/>
              <a:t>.</a:t>
            </a:r>
          </a:p>
          <a:p>
            <a:r>
              <a:rPr lang="en-US" dirty="0"/>
              <a:t>To see the source code with line numbers (provided you compiled with the –g option), simply type </a:t>
            </a:r>
            <a:r>
              <a:rPr lang="en-US" b="1" dirty="0"/>
              <a:t>list</a:t>
            </a:r>
            <a:r>
              <a:rPr lang="en-US" dirty="0"/>
              <a:t> and keep hitting enter.</a:t>
            </a:r>
          </a:p>
          <a:p>
            <a:r>
              <a:rPr lang="en-US" dirty="0"/>
              <a:t>To run the program, simply type </a:t>
            </a:r>
            <a:r>
              <a:rPr lang="en-US" b="1" dirty="0"/>
              <a:t>run</a:t>
            </a:r>
            <a:r>
              <a:rPr lang="en-US" dirty="0"/>
              <a:t>, followed by any arguments.</a:t>
            </a:r>
          </a:p>
        </p:txBody>
      </p:sp>
      <p:pic>
        <p:nvPicPr>
          <p:cNvPr id="4" name="Picture 3"/>
          <p:cNvPicPr>
            <a:picLocks noChangeAspect="1"/>
          </p:cNvPicPr>
          <p:nvPr/>
        </p:nvPicPr>
        <p:blipFill rotWithShape="1">
          <a:blip r:embed="rId2"/>
          <a:srcRect l="56569" t="14751" r="5292" b="9931"/>
          <a:stretch/>
        </p:blipFill>
        <p:spPr>
          <a:xfrm>
            <a:off x="6147882" y="179612"/>
            <a:ext cx="5810516" cy="6454652"/>
          </a:xfrm>
          <a:prstGeom prst="rect">
            <a:avLst/>
          </a:prstGeom>
        </p:spPr>
      </p:pic>
    </p:spTree>
    <p:extLst>
      <p:ext uri="{BB962C8B-B14F-4D97-AF65-F5344CB8AC3E}">
        <p14:creationId xmlns:p14="http://schemas.microsoft.com/office/powerpoint/2010/main" val="3096723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1: Redirection</a:t>
            </a:r>
          </a:p>
        </p:txBody>
      </p:sp>
      <p:sp>
        <p:nvSpPr>
          <p:cNvPr id="3" name="Content Placeholder 2"/>
          <p:cNvSpPr>
            <a:spLocks noGrp="1"/>
          </p:cNvSpPr>
          <p:nvPr>
            <p:ph idx="1"/>
          </p:nvPr>
        </p:nvSpPr>
        <p:spPr>
          <a:xfrm>
            <a:off x="838200" y="1825625"/>
            <a:ext cx="5355076" cy="4351338"/>
          </a:xfrm>
        </p:spPr>
        <p:txBody>
          <a:bodyPr>
            <a:normAutofit fontScale="92500" lnSpcReduction="20000"/>
          </a:bodyPr>
          <a:lstStyle/>
          <a:p>
            <a:r>
              <a:rPr lang="en-US" sz="1600" dirty="0"/>
              <a:t>We want to see exactly what the stack looks like immediately after the </a:t>
            </a:r>
            <a:r>
              <a:rPr lang="en-US" sz="1600" dirty="0" err="1"/>
              <a:t>strcpy</a:t>
            </a:r>
            <a:r>
              <a:rPr lang="en-US" sz="1600" dirty="0"/>
              <a:t> function runs. </a:t>
            </a:r>
          </a:p>
          <a:p>
            <a:r>
              <a:rPr lang="en-US" sz="1600" dirty="0"/>
              <a:t>Since </a:t>
            </a:r>
            <a:r>
              <a:rPr lang="en-US" sz="1600" dirty="0" err="1"/>
              <a:t>strcpy</a:t>
            </a:r>
            <a:r>
              <a:rPr lang="en-US" sz="1600" dirty="0"/>
              <a:t> is at line 10 of the source code, so we set our breakpoint at line 11.</a:t>
            </a:r>
          </a:p>
          <a:p>
            <a:r>
              <a:rPr lang="en-US" sz="1600" dirty="0"/>
              <a:t>We run the program with an input of 8 “A”s. It obviously stops at the breakpoint.</a:t>
            </a:r>
          </a:p>
          <a:p>
            <a:r>
              <a:rPr lang="en-US" sz="1600" dirty="0"/>
              <a:t>x/10gx $</a:t>
            </a:r>
            <a:r>
              <a:rPr lang="en-US" sz="1600" dirty="0" err="1"/>
              <a:t>rsp</a:t>
            </a:r>
            <a:r>
              <a:rPr lang="en-US" sz="1600" dirty="0"/>
              <a:t> means “Examine 10 gigantic words starting from the top of the stack, and render in hex format”. “Gigantic” means 64 bits instead of 32 bits. For more info on the x command, you can always type </a:t>
            </a:r>
            <a:r>
              <a:rPr lang="en-US" sz="1600" b="1" dirty="0"/>
              <a:t>help x</a:t>
            </a:r>
            <a:r>
              <a:rPr lang="en-US" sz="1600" dirty="0"/>
              <a:t>.</a:t>
            </a:r>
          </a:p>
          <a:p>
            <a:r>
              <a:rPr lang="en-US" sz="1600" dirty="0"/>
              <a:t>We immediately identify the repeating “41”s as our string of “A”s (ASCII value of “A” is 65=0x41).</a:t>
            </a:r>
          </a:p>
          <a:p>
            <a:r>
              <a:rPr lang="en-US" sz="1600" dirty="0"/>
              <a:t>In order to check which of the values on the stack is the return address, we disassemble main(). Our return address turns out to be 0x0000555555554747.</a:t>
            </a:r>
          </a:p>
          <a:p>
            <a:r>
              <a:rPr lang="en-US" sz="1600" dirty="0"/>
              <a:t>After a little bit of counting, we see that in order to overwrite the return address, we need 32 more characters (we can simply use 8+32=40 A’s), followed by whatever address we want to overwrite it with.</a:t>
            </a:r>
          </a:p>
          <a:p>
            <a:r>
              <a:rPr lang="en-US" sz="1600" dirty="0"/>
              <a:t>The next step is to find that address.</a:t>
            </a:r>
          </a:p>
        </p:txBody>
      </p:sp>
      <p:pic>
        <p:nvPicPr>
          <p:cNvPr id="7" name="Picture 6"/>
          <p:cNvPicPr>
            <a:picLocks noChangeAspect="1"/>
          </p:cNvPicPr>
          <p:nvPr/>
        </p:nvPicPr>
        <p:blipFill rotWithShape="1">
          <a:blip r:embed="rId2"/>
          <a:srcRect l="59043" t="17305" r="2979" b="11347"/>
          <a:stretch/>
        </p:blipFill>
        <p:spPr>
          <a:xfrm>
            <a:off x="6193276" y="365125"/>
            <a:ext cx="5817874" cy="6147881"/>
          </a:xfrm>
          <a:prstGeom prst="rect">
            <a:avLst/>
          </a:prstGeom>
        </p:spPr>
      </p:pic>
      <p:sp>
        <p:nvSpPr>
          <p:cNvPr id="4" name="Oval 3"/>
          <p:cNvSpPr/>
          <p:nvPr/>
        </p:nvSpPr>
        <p:spPr>
          <a:xfrm>
            <a:off x="8715984" y="3394953"/>
            <a:ext cx="2042808" cy="175097"/>
          </a:xfrm>
          <a:prstGeom prst="ellipse">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283770" y="5395610"/>
            <a:ext cx="1605362" cy="168612"/>
          </a:xfrm>
          <a:prstGeom prst="ellipse">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466961" y="5143510"/>
            <a:ext cx="1010213" cy="261610"/>
          </a:xfrm>
          <a:prstGeom prst="rect">
            <a:avLst/>
          </a:prstGeom>
          <a:solidFill>
            <a:srgbClr val="FFFF00"/>
          </a:solidFill>
        </p:spPr>
        <p:txBody>
          <a:bodyPr wrap="none" rtlCol="0">
            <a:spAutoFit/>
          </a:bodyPr>
          <a:lstStyle/>
          <a:p>
            <a:r>
              <a:rPr lang="en-US" sz="1050" b="1" dirty="0"/>
              <a:t>Main calls f1()</a:t>
            </a:r>
          </a:p>
        </p:txBody>
      </p:sp>
    </p:spTree>
    <p:extLst>
      <p:ext uri="{BB962C8B-B14F-4D97-AF65-F5344CB8AC3E}">
        <p14:creationId xmlns:p14="http://schemas.microsoft.com/office/powerpoint/2010/main" val="902275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1: Redirection</a:t>
            </a:r>
          </a:p>
        </p:txBody>
      </p:sp>
      <p:sp>
        <p:nvSpPr>
          <p:cNvPr id="3" name="Content Placeholder 2"/>
          <p:cNvSpPr>
            <a:spLocks noGrp="1"/>
          </p:cNvSpPr>
          <p:nvPr>
            <p:ph idx="1"/>
          </p:nvPr>
        </p:nvSpPr>
        <p:spPr>
          <a:xfrm>
            <a:off x="838200" y="1825625"/>
            <a:ext cx="5355076" cy="4351338"/>
          </a:xfrm>
        </p:spPr>
        <p:txBody>
          <a:bodyPr>
            <a:normAutofit fontScale="77500" lnSpcReduction="20000"/>
          </a:bodyPr>
          <a:lstStyle/>
          <a:p>
            <a:r>
              <a:rPr lang="en-US" sz="2400" dirty="0"/>
              <a:t>Since we want f2’s address in place of our main’s return address, we disassemble f2.</a:t>
            </a:r>
          </a:p>
          <a:p>
            <a:r>
              <a:rPr lang="en-US" sz="2400" dirty="0"/>
              <a:t>The value we see is 0x0005555555546f0.</a:t>
            </a:r>
          </a:p>
          <a:p>
            <a:r>
              <a:rPr lang="en-US" sz="2400" dirty="0"/>
              <a:t>We concatenate this address with 40 “A”s, without forgetting to reverse the bytes in the address (little endian, remember?</a:t>
            </a:r>
            <a:r>
              <a:rPr lang="en-US" sz="2400" dirty="0">
                <a:sym typeface="Wingdings" panose="05000000000000000000" pitchFamily="2" charset="2"/>
              </a:rPr>
              <a:t>)</a:t>
            </a:r>
          </a:p>
          <a:p>
            <a:r>
              <a:rPr lang="en-US" sz="2400" dirty="0">
                <a:sym typeface="Wingdings" panose="05000000000000000000" pitchFamily="2" charset="2"/>
              </a:rPr>
              <a:t>PS: The \x notation is how we specify characters by their ASCII codes. A character is 8 bits, but we obviously do NOT have 2</a:t>
            </a:r>
            <a:r>
              <a:rPr lang="en-US" sz="2400" baseline="30000" dirty="0">
                <a:sym typeface="Wingdings" panose="05000000000000000000" pitchFamily="2" charset="2"/>
              </a:rPr>
              <a:t>8</a:t>
            </a:r>
            <a:r>
              <a:rPr lang="en-US" sz="2400" dirty="0">
                <a:sym typeface="Wingdings" panose="05000000000000000000" pitchFamily="2" charset="2"/>
              </a:rPr>
              <a:t> characters on our keyboard, so using ASCII codes is necessary. And yes, instead of the capital A, we could have typed \x41.</a:t>
            </a:r>
          </a:p>
          <a:p>
            <a:r>
              <a:rPr lang="en-US" sz="2400" dirty="0">
                <a:sym typeface="Wingdings" panose="05000000000000000000" pitchFamily="2" charset="2"/>
              </a:rPr>
              <a:t>PPS: If you don’t understand what python –c is or why the backticks are there, you better google it. You said you wanted to become a hacker, right?</a:t>
            </a:r>
          </a:p>
          <a:p>
            <a:r>
              <a:rPr lang="en-US" sz="2400" dirty="0">
                <a:sym typeface="Wingdings" panose="05000000000000000000" pitchFamily="2" charset="2"/>
              </a:rPr>
              <a:t>PPPS: Instead of `…`, we could have also typed $(…).</a:t>
            </a:r>
            <a:endParaRPr lang="en-US" sz="2400" dirty="0"/>
          </a:p>
        </p:txBody>
      </p:sp>
      <p:pic>
        <p:nvPicPr>
          <p:cNvPr id="6" name="Picture 5"/>
          <p:cNvPicPr>
            <a:picLocks noChangeAspect="1"/>
          </p:cNvPicPr>
          <p:nvPr/>
        </p:nvPicPr>
        <p:blipFill rotWithShape="1">
          <a:blip r:embed="rId2"/>
          <a:srcRect l="59282" t="17021" r="2660" b="9931"/>
          <a:stretch/>
        </p:blipFill>
        <p:spPr>
          <a:xfrm>
            <a:off x="6193276" y="365125"/>
            <a:ext cx="5780557" cy="6240938"/>
          </a:xfrm>
          <a:prstGeom prst="rect">
            <a:avLst/>
          </a:prstGeom>
        </p:spPr>
      </p:pic>
      <p:sp>
        <p:nvSpPr>
          <p:cNvPr id="8" name="Arrow: Right 7"/>
          <p:cNvSpPr/>
          <p:nvPr/>
        </p:nvSpPr>
        <p:spPr>
          <a:xfrm rot="10800000">
            <a:off x="7515552" y="4176378"/>
            <a:ext cx="989902" cy="32717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319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Ignore this slide</a:t>
            </a:r>
          </a:p>
        </p:txBody>
      </p:sp>
      <p:graphicFrame>
        <p:nvGraphicFramePr>
          <p:cNvPr id="10" name="Table 9"/>
          <p:cNvGraphicFramePr>
            <a:graphicFrameLocks noGrp="1"/>
          </p:cNvGraphicFramePr>
          <p:nvPr>
            <p:extLst>
              <p:ext uri="{D42A27DB-BD31-4B8C-83A1-F6EECF244321}">
                <p14:modId xmlns:p14="http://schemas.microsoft.com/office/powerpoint/2010/main" val="3525023175"/>
              </p:ext>
            </p:extLst>
          </p:nvPr>
        </p:nvGraphicFramePr>
        <p:xfrm>
          <a:off x="838200" y="2842260"/>
          <a:ext cx="9568349" cy="4015740"/>
        </p:xfrm>
        <a:graphic>
          <a:graphicData uri="http://schemas.openxmlformats.org/drawingml/2006/table">
            <a:tbl>
              <a:tblPr/>
              <a:tblGrid>
                <a:gridCol w="823084">
                  <a:extLst>
                    <a:ext uri="{9D8B030D-6E8A-4147-A177-3AD203B41FA5}">
                      <a16:colId xmlns:a16="http://schemas.microsoft.com/office/drawing/2014/main" val="347892608"/>
                    </a:ext>
                  </a:extLst>
                </a:gridCol>
                <a:gridCol w="1063149">
                  <a:extLst>
                    <a:ext uri="{9D8B030D-6E8A-4147-A177-3AD203B41FA5}">
                      <a16:colId xmlns:a16="http://schemas.microsoft.com/office/drawing/2014/main" val="1769511310"/>
                    </a:ext>
                  </a:extLst>
                </a:gridCol>
                <a:gridCol w="823084">
                  <a:extLst>
                    <a:ext uri="{9D8B030D-6E8A-4147-A177-3AD203B41FA5}">
                      <a16:colId xmlns:a16="http://schemas.microsoft.com/office/drawing/2014/main" val="822094950"/>
                    </a:ext>
                  </a:extLst>
                </a:gridCol>
                <a:gridCol w="823084">
                  <a:extLst>
                    <a:ext uri="{9D8B030D-6E8A-4147-A177-3AD203B41FA5}">
                      <a16:colId xmlns:a16="http://schemas.microsoft.com/office/drawing/2014/main" val="1249884062"/>
                    </a:ext>
                  </a:extLst>
                </a:gridCol>
                <a:gridCol w="1971201">
                  <a:extLst>
                    <a:ext uri="{9D8B030D-6E8A-4147-A177-3AD203B41FA5}">
                      <a16:colId xmlns:a16="http://schemas.microsoft.com/office/drawing/2014/main" val="3484523640"/>
                    </a:ext>
                  </a:extLst>
                </a:gridCol>
                <a:gridCol w="52213">
                  <a:extLst>
                    <a:ext uri="{9D8B030D-6E8A-4147-A177-3AD203B41FA5}">
                      <a16:colId xmlns:a16="http://schemas.microsoft.com/office/drawing/2014/main" val="828014755"/>
                    </a:ext>
                  </a:extLst>
                </a:gridCol>
                <a:gridCol w="823084">
                  <a:extLst>
                    <a:ext uri="{9D8B030D-6E8A-4147-A177-3AD203B41FA5}">
                      <a16:colId xmlns:a16="http://schemas.microsoft.com/office/drawing/2014/main" val="164701989"/>
                    </a:ext>
                  </a:extLst>
                </a:gridCol>
                <a:gridCol w="823084">
                  <a:extLst>
                    <a:ext uri="{9D8B030D-6E8A-4147-A177-3AD203B41FA5}">
                      <a16:colId xmlns:a16="http://schemas.microsoft.com/office/drawing/2014/main" val="2672761153"/>
                    </a:ext>
                  </a:extLst>
                </a:gridCol>
                <a:gridCol w="823084">
                  <a:extLst>
                    <a:ext uri="{9D8B030D-6E8A-4147-A177-3AD203B41FA5}">
                      <a16:colId xmlns:a16="http://schemas.microsoft.com/office/drawing/2014/main" val="655970667"/>
                    </a:ext>
                  </a:extLst>
                </a:gridCol>
                <a:gridCol w="1543282">
                  <a:extLst>
                    <a:ext uri="{9D8B030D-6E8A-4147-A177-3AD203B41FA5}">
                      <a16:colId xmlns:a16="http://schemas.microsoft.com/office/drawing/2014/main" val="3033431520"/>
                    </a:ext>
                  </a:extLst>
                </a:gridCol>
              </a:tblGrid>
              <a:tr h="237913">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1" i="0" u="none" strike="noStrike" dirty="0">
                          <a:solidFill>
                            <a:srgbClr val="000000"/>
                          </a:solidFill>
                          <a:effectLst/>
                          <a:latin typeface="Calibri" panose="020F0502020204030204" pitchFamily="34" charset="0"/>
                        </a:rPr>
                        <a:t>Address</a:t>
                      </a:r>
                    </a:p>
                  </a:txBody>
                  <a:tcPr marL="9525" marR="9525" marT="9525" marB="0" anchor="b">
                    <a:lnL>
                      <a:noFill/>
                    </a:lnL>
                    <a:lnR>
                      <a:noFill/>
                    </a:lnR>
                    <a:lnT>
                      <a:noFill/>
                    </a:lnT>
                    <a:lnB>
                      <a:noFill/>
                    </a:lnB>
                  </a:tcPr>
                </a:tc>
                <a:tc>
                  <a:txBody>
                    <a:bodyPr/>
                    <a:lstStyle/>
                    <a:p>
                      <a:pPr algn="l" fontAlgn="b"/>
                      <a:r>
                        <a:rPr lang="en-US" sz="1600" b="1" i="0" u="none" strike="noStrike" dirty="0">
                          <a:solidFill>
                            <a:srgbClr val="000000"/>
                          </a:solidFill>
                          <a:effectLst/>
                          <a:latin typeface="Calibri" panose="020F0502020204030204" pitchFamily="34" charset="0"/>
                        </a:rPr>
                        <a:t>Content</a:t>
                      </a: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1" i="0" u="none" strike="noStrike" dirty="0">
                          <a:solidFill>
                            <a:srgbClr val="000000"/>
                          </a:solidFill>
                          <a:effectLst/>
                          <a:latin typeface="Calibri" panose="020F0502020204030204" pitchFamily="34" charset="0"/>
                        </a:rPr>
                        <a:t>Address</a:t>
                      </a:r>
                    </a:p>
                  </a:txBody>
                  <a:tcPr marL="9525" marR="9525" marT="9525" marB="0" anchor="b">
                    <a:lnL>
                      <a:noFill/>
                    </a:lnL>
                    <a:lnR>
                      <a:noFill/>
                    </a:lnR>
                    <a:lnT>
                      <a:noFill/>
                    </a:lnT>
                    <a:lnB>
                      <a:noFill/>
                    </a:lnB>
                  </a:tcPr>
                </a:tc>
                <a:tc>
                  <a:txBody>
                    <a:bodyPr/>
                    <a:lstStyle/>
                    <a:p>
                      <a:pPr algn="l" fontAlgn="b"/>
                      <a:r>
                        <a:rPr lang="en-US" sz="1600" b="1" i="0" u="none" strike="noStrike" dirty="0">
                          <a:solidFill>
                            <a:srgbClr val="000000"/>
                          </a:solidFill>
                          <a:effectLst/>
                          <a:latin typeface="Calibri" panose="020F0502020204030204" pitchFamily="34" charset="0"/>
                        </a:rPr>
                        <a:t>Content</a:t>
                      </a: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4143938456"/>
                  </a:ext>
                </a:extLst>
              </a:tr>
              <a:tr h="237913">
                <a:tc gridSpan="2">
                  <a:txBody>
                    <a:bodyPr/>
                    <a:lstStyle/>
                    <a:p>
                      <a:pPr algn="l" fontAlgn="b"/>
                      <a:r>
                        <a:rPr lang="en-US" sz="1600" b="0" i="0" u="none" strike="noStrike">
                          <a:solidFill>
                            <a:srgbClr val="000000"/>
                          </a:solidFill>
                          <a:effectLst/>
                          <a:latin typeface="Calibri" panose="020F0502020204030204" pitchFamily="34" charset="0"/>
                        </a:rPr>
                        <a:t>Top of stack frame</a:t>
                      </a:r>
                    </a:p>
                  </a:txBody>
                  <a:tcPr marL="9525" marR="9525" marT="9525" marB="0" anchor="b">
                    <a:lnL>
                      <a:noFill/>
                    </a:lnL>
                    <a:lnR>
                      <a:noFill/>
                    </a:lnR>
                    <a:lnT>
                      <a:noFill/>
                    </a:lnT>
                    <a:lnB>
                      <a:noFill/>
                    </a:lnB>
                  </a:tcPr>
                </a:tc>
                <a:tc hMerge="1">
                  <a:txBody>
                    <a:bodyPr/>
                    <a:lstStyle/>
                    <a:p>
                      <a:endParaRPr lang="en-US"/>
                    </a:p>
                  </a:txBody>
                  <a:tcPr/>
                </a:tc>
                <a:tc>
                  <a:txBody>
                    <a:bodyPr/>
                    <a:lstStyle/>
                    <a:p>
                      <a:pPr algn="r" fontAlgn="b"/>
                      <a:r>
                        <a:rPr lang="en-US" sz="1600" b="1" i="0" u="none" strike="noStrike" dirty="0">
                          <a:solidFill>
                            <a:srgbClr val="000000"/>
                          </a:solidFill>
                          <a:effectLst/>
                          <a:latin typeface="Calibri" panose="020F0502020204030204" pitchFamily="34" charset="0"/>
                        </a:rPr>
                        <a:t>ESP</a:t>
                      </a:r>
                      <a:r>
                        <a:rPr lang="en-US" sz="1600" b="0" i="0" u="none" strike="noStrike" dirty="0">
                          <a:solidFill>
                            <a:srgbClr val="000000"/>
                          </a:solidFill>
                          <a:effectLst/>
                          <a:latin typeface="Calibri" panose="020F0502020204030204" pitchFamily="34" charset="0"/>
                        </a:rPr>
                        <a:t>-&gt;</a:t>
                      </a: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0x123</a:t>
                      </a:r>
                    </a:p>
                  </a:txBody>
                  <a:tcPr marL="9525" marR="9525" marT="9525" marB="0" anchor="b">
                    <a:lnL>
                      <a:noFill/>
                    </a:lnL>
                    <a:lnR>
                      <a:noFill/>
                    </a:lnR>
                    <a:lnT>
                      <a:noFill/>
                    </a:lnT>
                    <a:lnB>
                      <a:noFill/>
                    </a:lnB>
                  </a:tcPr>
                </a:tc>
                <a:tc rowSpan="10">
                  <a:txBody>
                    <a:bodyPr/>
                    <a:lstStyle/>
                    <a:p>
                      <a:pPr algn="l" fontAlgn="t"/>
                      <a:endParaRPr lang="en-US" sz="1600" b="0" i="0" u="none" strike="noStrike" dirty="0">
                        <a:solidFill>
                          <a:srgbClr val="000000"/>
                        </a:solidFill>
                        <a:effectLst/>
                        <a:latin typeface="Calibri" panose="020F0502020204030204" pitchFamily="34" charset="0"/>
                      </a:endParaRPr>
                    </a:p>
                    <a:p>
                      <a:pPr algn="l" fontAlgn="t"/>
                      <a:endParaRPr lang="en-US" sz="1600" b="0" i="0" u="none" strike="noStrike" dirty="0">
                        <a:solidFill>
                          <a:srgbClr val="000000"/>
                        </a:solidFill>
                        <a:effectLst/>
                        <a:latin typeface="Calibri" panose="020F0502020204030204" pitchFamily="34" charset="0"/>
                      </a:endParaRPr>
                    </a:p>
                    <a:p>
                      <a:pPr algn="l" fontAlgn="t"/>
                      <a:endParaRPr lang="en-US" sz="1600" b="0" i="0" u="none" strike="noStrike" dirty="0">
                        <a:solidFill>
                          <a:srgbClr val="000000"/>
                        </a:solidFill>
                        <a:effectLst/>
                        <a:latin typeface="Calibri" panose="020F0502020204030204" pitchFamily="34" charset="0"/>
                      </a:endParaRPr>
                    </a:p>
                    <a:p>
                      <a:pPr algn="l" fontAlgn="t"/>
                      <a:endParaRPr lang="en-US" sz="1600" b="0" i="0" u="none" strike="noStrike" dirty="0">
                        <a:solidFill>
                          <a:srgbClr val="000000"/>
                        </a:solidFill>
                        <a:effectLst/>
                        <a:latin typeface="Calibri" panose="020F0502020204030204" pitchFamily="34" charset="0"/>
                      </a:endParaRPr>
                    </a:p>
                    <a:p>
                      <a:pPr algn="l" fontAlgn="t"/>
                      <a:r>
                        <a:rPr lang="en-US" sz="1600" b="0" i="0" u="none" strike="noStrike" dirty="0">
                          <a:solidFill>
                            <a:srgbClr val="000000"/>
                          </a:solidFill>
                          <a:effectLst/>
                          <a:latin typeface="Calibri" panose="020F0502020204030204" pitchFamily="34" charset="0"/>
                        </a:rPr>
                        <a:t>Arguments and local variables are stored in memory addresses ranging from 0x123 to 0x12c.</a:t>
                      </a:r>
                    </a:p>
                  </a:txBody>
                  <a:tcPr marL="9525" marR="9525" marT="9525" marB="0">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600" b="1" i="0" u="none" strike="noStrike" dirty="0">
                          <a:solidFill>
                            <a:srgbClr val="000000"/>
                          </a:solidFill>
                          <a:effectLst/>
                          <a:latin typeface="Calibri" panose="020F0502020204030204" pitchFamily="34" charset="0"/>
                        </a:rPr>
                        <a:t>ESP-</a:t>
                      </a:r>
                      <a:r>
                        <a:rPr lang="en-US" sz="1600" b="0" i="0" u="none" strike="noStrike" dirty="0">
                          <a:solidFill>
                            <a:srgbClr val="000000"/>
                          </a:solidFill>
                          <a:effectLst/>
                          <a:latin typeface="Calibri" panose="020F0502020204030204" pitchFamily="34" charset="0"/>
                        </a:rPr>
                        <a:t>&gt;</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0x123</a:t>
                      </a:r>
                    </a:p>
                  </a:txBody>
                  <a:tcPr marL="9525" marR="9525" marT="9525" marB="0" anchor="b">
                    <a:lnL>
                      <a:noFill/>
                    </a:lnL>
                    <a:lnR>
                      <a:noFill/>
                    </a:lnR>
                    <a:lnT>
                      <a:noFill/>
                    </a:lnT>
                    <a:lnB>
                      <a:noFill/>
                    </a:lnB>
                    <a:solidFill>
                      <a:srgbClr val="FFFF00"/>
                    </a:solidFill>
                  </a:tcPr>
                </a:tc>
                <a:tc>
                  <a:txBody>
                    <a:bodyPr/>
                    <a:lstStyle/>
                    <a:p>
                      <a:pPr algn="ctr" fontAlgn="b"/>
                      <a:r>
                        <a:rPr lang="en-US" sz="1600" b="0" i="0" u="none" strike="noStrike">
                          <a:solidFill>
                            <a:srgbClr val="000000"/>
                          </a:solidFill>
                          <a:effectLst/>
                          <a:latin typeface="Calibri" panose="020F0502020204030204" pitchFamily="34" charset="0"/>
                        </a:rPr>
                        <a:t>your</a:t>
                      </a:r>
                    </a:p>
                  </a:txBody>
                  <a:tcPr marL="9525" marR="9525" marT="9525" marB="0" anchor="b">
                    <a:lnL>
                      <a:noFill/>
                    </a:lnL>
                    <a:lnR>
                      <a:noFill/>
                    </a:lnR>
                    <a:lnT>
                      <a:noFill/>
                    </a:lnT>
                    <a:lnB>
                      <a:noFill/>
                    </a:lnB>
                    <a:solidFill>
                      <a:srgbClr val="FFC000"/>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859003280"/>
                  </a:ext>
                </a:extLst>
              </a:tr>
              <a:tr h="237913">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0x124</a:t>
                      </a:r>
                    </a:p>
                  </a:txBody>
                  <a:tcPr marL="9525" marR="9525" marT="9525" marB="0" anchor="b">
                    <a:lnL>
                      <a:noFill/>
                    </a:lnL>
                    <a:lnR>
                      <a:noFill/>
                    </a:lnR>
                    <a:lnT>
                      <a:noFill/>
                    </a:lnT>
                    <a:lnB>
                      <a:noFill/>
                    </a:lnB>
                  </a:tcPr>
                </a:tc>
                <a:tc vMerge="1">
                  <a:txBody>
                    <a:bodyPr/>
                    <a:lstStyle/>
                    <a:p>
                      <a:endParaRPr lang="en-US"/>
                    </a:p>
                  </a:txBody>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0x124</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nefarious</a:t>
                      </a:r>
                    </a:p>
                  </a:txBody>
                  <a:tcPr marL="9525" marR="9525" marT="9525" marB="0" anchor="b">
                    <a:lnL>
                      <a:noFill/>
                    </a:lnL>
                    <a:lnR>
                      <a:noFill/>
                    </a:lnR>
                    <a:lnT>
                      <a:noFill/>
                    </a:lnT>
                    <a:lnB>
                      <a:noFill/>
                    </a:lnB>
                    <a:solidFill>
                      <a:srgbClr val="FFC000"/>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585244772"/>
                  </a:ext>
                </a:extLst>
              </a:tr>
              <a:tr h="237913">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0x125</a:t>
                      </a:r>
                    </a:p>
                  </a:txBody>
                  <a:tcPr marL="9525" marR="9525" marT="9525" marB="0" anchor="b">
                    <a:lnL>
                      <a:noFill/>
                    </a:lnL>
                    <a:lnR>
                      <a:noFill/>
                    </a:lnR>
                    <a:lnT>
                      <a:noFill/>
                    </a:lnT>
                    <a:lnB>
                      <a:noFill/>
                    </a:lnB>
                  </a:tcPr>
                </a:tc>
                <a:tc vMerge="1">
                  <a:txBody>
                    <a:bodyPr/>
                    <a:lstStyle/>
                    <a:p>
                      <a:endParaRPr lang="en-US"/>
                    </a:p>
                  </a:txBody>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0x125</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machine</a:t>
                      </a:r>
                    </a:p>
                  </a:txBody>
                  <a:tcPr marL="9525" marR="9525" marT="9525" marB="0" anchor="b">
                    <a:lnL>
                      <a:noFill/>
                    </a:lnL>
                    <a:lnR>
                      <a:noFill/>
                    </a:lnR>
                    <a:lnT>
                      <a:noFill/>
                    </a:lnT>
                    <a:lnB>
                      <a:noFill/>
                    </a:lnB>
                    <a:solidFill>
                      <a:srgbClr val="FFC000"/>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623631362"/>
                  </a:ext>
                </a:extLst>
              </a:tr>
              <a:tr h="237913">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0x126</a:t>
                      </a:r>
                    </a:p>
                  </a:txBody>
                  <a:tcPr marL="9525" marR="9525" marT="9525" marB="0" anchor="b">
                    <a:lnL>
                      <a:noFill/>
                    </a:lnL>
                    <a:lnR>
                      <a:noFill/>
                    </a:lnR>
                    <a:lnT>
                      <a:noFill/>
                    </a:lnT>
                    <a:lnB>
                      <a:noFill/>
                    </a:lnB>
                  </a:tcPr>
                </a:tc>
                <a:tc vMerge="1">
                  <a:txBody>
                    <a:bodyPr/>
                    <a:lstStyle/>
                    <a:p>
                      <a:endParaRPr lang="en-US"/>
                    </a:p>
                  </a:txBody>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0x126</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code</a:t>
                      </a:r>
                    </a:p>
                  </a:txBody>
                  <a:tcPr marL="9525" marR="9525" marT="9525" marB="0" anchor="b">
                    <a:lnL>
                      <a:noFill/>
                    </a:lnL>
                    <a:lnR>
                      <a:noFill/>
                    </a:lnR>
                    <a:lnT>
                      <a:noFill/>
                    </a:lnT>
                    <a:lnB>
                      <a:noFill/>
                    </a:lnB>
                    <a:solidFill>
                      <a:srgbClr val="FFC000"/>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088103872"/>
                  </a:ext>
                </a:extLst>
              </a:tr>
              <a:tr h="237913">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0x127</a:t>
                      </a:r>
                    </a:p>
                  </a:txBody>
                  <a:tcPr marL="9525" marR="9525" marT="9525" marB="0" anchor="b">
                    <a:lnL>
                      <a:noFill/>
                    </a:lnL>
                    <a:lnR>
                      <a:noFill/>
                    </a:lnR>
                    <a:lnT>
                      <a:noFill/>
                    </a:lnT>
                    <a:lnB>
                      <a:noFill/>
                    </a:lnB>
                  </a:tcPr>
                </a:tc>
                <a:tc vMerge="1">
                  <a:txBody>
                    <a:bodyPr/>
                    <a:lstStyle/>
                    <a:p>
                      <a:endParaRPr lang="en-US"/>
                    </a:p>
                  </a:txBody>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0x127</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A</a:t>
                      </a:r>
                    </a:p>
                  </a:txBody>
                  <a:tcPr marL="9525" marR="9525" marT="9525" marB="0" anchor="b">
                    <a:lnL>
                      <a:noFill/>
                    </a:lnL>
                    <a:lnR>
                      <a:noFill/>
                    </a:lnR>
                    <a:lnT>
                      <a:noFill/>
                    </a:lnT>
                    <a:lnB>
                      <a:noFill/>
                    </a:lnB>
                    <a:solidFill>
                      <a:srgbClr val="00B050"/>
                    </a:solidFill>
                  </a:tcPr>
                </a:tc>
                <a:tc rowSpan="6">
                  <a:txBody>
                    <a:bodyPr/>
                    <a:lstStyle/>
                    <a:p>
                      <a:pPr algn="l" fontAlgn="b"/>
                      <a:r>
                        <a:rPr lang="en-US" sz="1600" b="0" i="0" u="none" strike="noStrike" dirty="0">
                          <a:solidFill>
                            <a:srgbClr val="000000"/>
                          </a:solidFill>
                          <a:effectLst/>
                          <a:latin typeface="Calibri" panose="020F0502020204030204" pitchFamily="34" charset="0"/>
                        </a:rPr>
                        <a:t>This string makes the shellcode length match the stack frame length.</a:t>
                      </a:r>
                    </a:p>
                  </a:txBody>
                  <a:tcPr marL="9525" marR="9525" marT="9525" marB="0">
                    <a:lnL>
                      <a:noFill/>
                    </a:lnL>
                    <a:lnR>
                      <a:noFill/>
                    </a:lnR>
                    <a:lnT>
                      <a:noFill/>
                    </a:lnT>
                    <a:lnB>
                      <a:noFill/>
                    </a:lnB>
                  </a:tcPr>
                </a:tc>
                <a:extLst>
                  <a:ext uri="{0D108BD9-81ED-4DB2-BD59-A6C34878D82A}">
                    <a16:rowId xmlns:a16="http://schemas.microsoft.com/office/drawing/2014/main" val="1190302854"/>
                  </a:ext>
                </a:extLst>
              </a:tr>
              <a:tr h="237913">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0x128</a:t>
                      </a:r>
                    </a:p>
                  </a:txBody>
                  <a:tcPr marL="9525" marR="9525" marT="9525" marB="0" anchor="b">
                    <a:lnL>
                      <a:noFill/>
                    </a:lnL>
                    <a:lnR>
                      <a:noFill/>
                    </a:lnR>
                    <a:lnT>
                      <a:noFill/>
                    </a:lnT>
                    <a:lnB>
                      <a:noFill/>
                    </a:lnB>
                  </a:tcPr>
                </a:tc>
                <a:tc vMerge="1">
                  <a:txBody>
                    <a:bodyPr/>
                    <a:lstStyle/>
                    <a:p>
                      <a:endParaRPr lang="en-US"/>
                    </a:p>
                  </a:txBody>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0x128</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A</a:t>
                      </a:r>
                    </a:p>
                  </a:txBody>
                  <a:tcPr marL="9525" marR="9525" marT="9525" marB="0" anchor="b">
                    <a:lnL>
                      <a:noFill/>
                    </a:lnL>
                    <a:lnR>
                      <a:noFill/>
                    </a:lnR>
                    <a:lnT>
                      <a:noFill/>
                    </a:lnT>
                    <a:lnB>
                      <a:noFill/>
                    </a:lnB>
                    <a:solidFill>
                      <a:srgbClr val="00B050"/>
                    </a:solidFill>
                  </a:tcPr>
                </a:tc>
                <a:tc vMerge="1">
                  <a:txBody>
                    <a:bodyPr/>
                    <a:lstStyle/>
                    <a:p>
                      <a:endParaRPr lang="en-US"/>
                    </a:p>
                  </a:txBody>
                  <a:tcPr/>
                </a:tc>
                <a:extLst>
                  <a:ext uri="{0D108BD9-81ED-4DB2-BD59-A6C34878D82A}">
                    <a16:rowId xmlns:a16="http://schemas.microsoft.com/office/drawing/2014/main" val="3746105497"/>
                  </a:ext>
                </a:extLst>
              </a:tr>
              <a:tr h="237913">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0x129</a:t>
                      </a:r>
                    </a:p>
                  </a:txBody>
                  <a:tcPr marL="9525" marR="9525" marT="9525" marB="0" anchor="b">
                    <a:lnL>
                      <a:noFill/>
                    </a:lnL>
                    <a:lnR>
                      <a:noFill/>
                    </a:lnR>
                    <a:lnT>
                      <a:noFill/>
                    </a:lnT>
                    <a:lnB>
                      <a:noFill/>
                    </a:lnB>
                  </a:tcPr>
                </a:tc>
                <a:tc vMerge="1">
                  <a:txBody>
                    <a:bodyPr/>
                    <a:lstStyle/>
                    <a:p>
                      <a:endParaRPr lang="en-US"/>
                    </a:p>
                  </a:txBody>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0x129</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A</a:t>
                      </a:r>
                    </a:p>
                  </a:txBody>
                  <a:tcPr marL="9525" marR="9525" marT="9525" marB="0" anchor="b">
                    <a:lnL>
                      <a:noFill/>
                    </a:lnL>
                    <a:lnR>
                      <a:noFill/>
                    </a:lnR>
                    <a:lnT>
                      <a:noFill/>
                    </a:lnT>
                    <a:lnB>
                      <a:noFill/>
                    </a:lnB>
                    <a:solidFill>
                      <a:srgbClr val="00B050"/>
                    </a:solidFill>
                  </a:tcPr>
                </a:tc>
                <a:tc vMerge="1">
                  <a:txBody>
                    <a:bodyPr/>
                    <a:lstStyle/>
                    <a:p>
                      <a:endParaRPr lang="en-US"/>
                    </a:p>
                  </a:txBody>
                  <a:tcPr/>
                </a:tc>
                <a:extLst>
                  <a:ext uri="{0D108BD9-81ED-4DB2-BD59-A6C34878D82A}">
                    <a16:rowId xmlns:a16="http://schemas.microsoft.com/office/drawing/2014/main" val="4092607835"/>
                  </a:ext>
                </a:extLst>
              </a:tr>
              <a:tr h="237913">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0x12a</a:t>
                      </a:r>
                    </a:p>
                  </a:txBody>
                  <a:tcPr marL="9525" marR="9525" marT="9525" marB="0" anchor="b">
                    <a:lnL>
                      <a:noFill/>
                    </a:lnL>
                    <a:lnR>
                      <a:noFill/>
                    </a:lnR>
                    <a:lnT>
                      <a:noFill/>
                    </a:lnT>
                    <a:lnB>
                      <a:noFill/>
                    </a:lnB>
                  </a:tcPr>
                </a:tc>
                <a:tc vMerge="1">
                  <a:txBody>
                    <a:bodyPr/>
                    <a:lstStyle/>
                    <a:p>
                      <a:endParaRPr lang="en-US"/>
                    </a:p>
                  </a:txBody>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0x12a</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A</a:t>
                      </a:r>
                    </a:p>
                  </a:txBody>
                  <a:tcPr marL="9525" marR="9525" marT="9525" marB="0" anchor="b">
                    <a:lnL>
                      <a:noFill/>
                    </a:lnL>
                    <a:lnR>
                      <a:noFill/>
                    </a:lnR>
                    <a:lnT>
                      <a:noFill/>
                    </a:lnT>
                    <a:lnB>
                      <a:noFill/>
                    </a:lnB>
                    <a:solidFill>
                      <a:srgbClr val="00B050"/>
                    </a:solidFill>
                  </a:tcPr>
                </a:tc>
                <a:tc vMerge="1">
                  <a:txBody>
                    <a:bodyPr/>
                    <a:lstStyle/>
                    <a:p>
                      <a:endParaRPr lang="en-US"/>
                    </a:p>
                  </a:txBody>
                  <a:tcPr/>
                </a:tc>
                <a:extLst>
                  <a:ext uri="{0D108BD9-81ED-4DB2-BD59-A6C34878D82A}">
                    <a16:rowId xmlns:a16="http://schemas.microsoft.com/office/drawing/2014/main" val="1182351289"/>
                  </a:ext>
                </a:extLst>
              </a:tr>
              <a:tr h="253365">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0x12b</a:t>
                      </a:r>
                    </a:p>
                  </a:txBody>
                  <a:tcPr marL="9525" marR="9525" marT="9525" marB="0" anchor="b">
                    <a:lnL>
                      <a:noFill/>
                    </a:lnL>
                    <a:lnR>
                      <a:noFill/>
                    </a:lnR>
                    <a:lnT>
                      <a:noFill/>
                    </a:lnT>
                    <a:lnB>
                      <a:noFill/>
                    </a:lnB>
                  </a:tcPr>
                </a:tc>
                <a:tc vMerge="1">
                  <a:txBody>
                    <a:bodyPr/>
                    <a:lstStyle/>
                    <a:p>
                      <a:endParaRPr lang="en-US"/>
                    </a:p>
                  </a:txBody>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0x12b</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A</a:t>
                      </a:r>
                    </a:p>
                  </a:txBody>
                  <a:tcPr marL="9525" marR="9525" marT="9525" marB="0" anchor="b">
                    <a:lnL>
                      <a:noFill/>
                    </a:lnL>
                    <a:lnR>
                      <a:noFill/>
                    </a:lnR>
                    <a:lnT>
                      <a:noFill/>
                    </a:lnT>
                    <a:lnB>
                      <a:noFill/>
                    </a:lnB>
                    <a:solidFill>
                      <a:srgbClr val="00B050"/>
                    </a:solidFill>
                  </a:tcPr>
                </a:tc>
                <a:tc vMerge="1">
                  <a:txBody>
                    <a:bodyPr/>
                    <a:lstStyle/>
                    <a:p>
                      <a:endParaRPr lang="en-US"/>
                    </a:p>
                  </a:txBody>
                  <a:tcPr/>
                </a:tc>
                <a:extLst>
                  <a:ext uri="{0D108BD9-81ED-4DB2-BD59-A6C34878D82A}">
                    <a16:rowId xmlns:a16="http://schemas.microsoft.com/office/drawing/2014/main" val="3156902839"/>
                  </a:ext>
                </a:extLst>
              </a:tr>
              <a:tr h="0">
                <a:tc gridSpan="2">
                  <a:txBody>
                    <a:bodyPr/>
                    <a:lstStyle/>
                    <a:p>
                      <a:pPr algn="l" fontAlgn="b"/>
                      <a:r>
                        <a:rPr lang="en-US" sz="1600" b="0" i="0" u="none" strike="noStrike" dirty="0">
                          <a:solidFill>
                            <a:srgbClr val="000000"/>
                          </a:solidFill>
                          <a:effectLst/>
                          <a:latin typeface="Calibri" panose="020F0502020204030204" pitchFamily="34" charset="0"/>
                        </a:rPr>
                        <a:t>Bottom of stack frame</a:t>
                      </a:r>
                    </a:p>
                  </a:txBody>
                  <a:tcPr marL="9525" marR="9525" marT="9525" marB="0" anchor="b">
                    <a:lnL>
                      <a:noFill/>
                    </a:lnL>
                    <a:lnR>
                      <a:noFill/>
                    </a:lnR>
                    <a:lnT>
                      <a:noFill/>
                    </a:lnT>
                    <a:lnB>
                      <a:noFill/>
                    </a:lnB>
                  </a:tcPr>
                </a:tc>
                <a:tc hMerge="1">
                  <a:txBody>
                    <a:bodyPr/>
                    <a:lstStyle/>
                    <a:p>
                      <a:endParaRPr lang="en-US"/>
                    </a:p>
                  </a:txBody>
                  <a:tcPr/>
                </a:tc>
                <a:tc>
                  <a:txBody>
                    <a:bodyPr/>
                    <a:lstStyle/>
                    <a:p>
                      <a:pPr algn="r" fontAlgn="b"/>
                      <a:r>
                        <a:rPr lang="en-US" sz="1600" b="1" i="0" u="none" strike="noStrike" dirty="0">
                          <a:solidFill>
                            <a:srgbClr val="000000"/>
                          </a:solidFill>
                          <a:effectLst/>
                          <a:latin typeface="Calibri" panose="020F0502020204030204" pitchFamily="34" charset="0"/>
                        </a:rPr>
                        <a:t>EBP-</a:t>
                      </a:r>
                      <a:r>
                        <a:rPr lang="en-US" sz="1600" b="0" i="0" u="none" strike="noStrike" dirty="0">
                          <a:solidFill>
                            <a:srgbClr val="000000"/>
                          </a:solidFill>
                          <a:effectLst/>
                          <a:latin typeface="Calibri" panose="020F0502020204030204" pitchFamily="34" charset="0"/>
                        </a:rPr>
                        <a:t>&gt;</a:t>
                      </a: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0x12c</a:t>
                      </a:r>
                    </a:p>
                  </a:txBody>
                  <a:tcPr marL="9525" marR="9525" marT="9525" marB="0" anchor="b">
                    <a:lnL>
                      <a:noFill/>
                    </a:lnL>
                    <a:lnR>
                      <a:noFill/>
                    </a:lnR>
                    <a:lnT>
                      <a:noFill/>
                    </a:lnT>
                    <a:lnB>
                      <a:noFill/>
                    </a:lnB>
                  </a:tcPr>
                </a:tc>
                <a:tc vMerge="1">
                  <a:txBody>
                    <a:bodyPr/>
                    <a:lstStyle/>
                    <a:p>
                      <a:endParaRPr lang="en-US"/>
                    </a:p>
                  </a:txBody>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600" b="1" i="0" u="none" strike="noStrike" dirty="0">
                          <a:solidFill>
                            <a:srgbClr val="000000"/>
                          </a:solidFill>
                          <a:effectLst/>
                          <a:latin typeface="Calibri" panose="020F0502020204030204" pitchFamily="34" charset="0"/>
                        </a:rPr>
                        <a:t>EBP-</a:t>
                      </a:r>
                      <a:r>
                        <a:rPr lang="en-US" sz="1600" b="0" i="0" u="none" strike="noStrike" dirty="0">
                          <a:solidFill>
                            <a:srgbClr val="000000"/>
                          </a:solidFill>
                          <a:effectLst/>
                          <a:latin typeface="Calibri" panose="020F0502020204030204" pitchFamily="34" charset="0"/>
                        </a:rPr>
                        <a:t>&gt;</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0x12c</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A</a:t>
                      </a:r>
                    </a:p>
                  </a:txBody>
                  <a:tcPr marL="9525" marR="9525" marT="9525" marB="0" anchor="b">
                    <a:lnL>
                      <a:noFill/>
                    </a:lnL>
                    <a:lnR>
                      <a:noFill/>
                    </a:lnR>
                    <a:lnT>
                      <a:noFill/>
                    </a:lnT>
                    <a:lnB>
                      <a:noFill/>
                    </a:lnB>
                    <a:solidFill>
                      <a:srgbClr val="00B050"/>
                    </a:solidFill>
                  </a:tcPr>
                </a:tc>
                <a:tc vMerge="1">
                  <a:txBody>
                    <a:bodyPr/>
                    <a:lstStyle/>
                    <a:p>
                      <a:endParaRPr lang="en-US"/>
                    </a:p>
                  </a:txBody>
                  <a:tcPr/>
                </a:tc>
                <a:extLst>
                  <a:ext uri="{0D108BD9-81ED-4DB2-BD59-A6C34878D82A}">
                    <a16:rowId xmlns:a16="http://schemas.microsoft.com/office/drawing/2014/main" val="579531841"/>
                  </a:ext>
                </a:extLst>
              </a:tr>
              <a:tr h="924821">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0x12d</a:t>
                      </a:r>
                    </a:p>
                  </a:txBody>
                  <a:tcPr marL="9525" marR="9525" marT="9525" marB="0">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Good return address pointing back to whichever subroutine called this subroutine.</a:t>
                      </a: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0x12d</a:t>
                      </a:r>
                    </a:p>
                  </a:txBody>
                  <a:tcPr marL="9525" marR="9525" marT="9525" marB="0">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0x123</a:t>
                      </a:r>
                    </a:p>
                  </a:txBody>
                  <a:tcPr marL="9525" marR="9525" marT="9525" marB="0">
                    <a:lnL>
                      <a:noFill/>
                    </a:lnL>
                    <a:lnR>
                      <a:noFill/>
                    </a:lnR>
                    <a:lnT>
                      <a:noFill/>
                    </a:lnT>
                    <a:lnB>
                      <a:noFill/>
                    </a:lnB>
                    <a:solidFill>
                      <a:srgbClr val="FFFF00"/>
                    </a:solidFill>
                  </a:tcPr>
                </a:tc>
                <a:tc>
                  <a:txBody>
                    <a:bodyPr/>
                    <a:lstStyle/>
                    <a:p>
                      <a:pPr algn="l" fontAlgn="b"/>
                      <a:r>
                        <a:rPr lang="en-US" sz="1600" b="0" i="0" u="none" strike="noStrike" dirty="0">
                          <a:solidFill>
                            <a:srgbClr val="000000"/>
                          </a:solidFill>
                          <a:effectLst/>
                          <a:latin typeface="Calibri" panose="020F0502020204030204" pitchFamily="34" charset="0"/>
                        </a:rPr>
                        <a:t>Shady return address pointing to the top of the stack (beginning of your code)</a:t>
                      </a:r>
                    </a:p>
                  </a:txBody>
                  <a:tcPr marL="9525" marR="9525" marT="9525" marB="0" anchor="b">
                    <a:lnL>
                      <a:noFill/>
                    </a:lnL>
                    <a:lnR>
                      <a:noFill/>
                    </a:lnR>
                    <a:lnT>
                      <a:noFill/>
                    </a:lnT>
                    <a:lnB>
                      <a:noFill/>
                    </a:lnB>
                  </a:tcPr>
                </a:tc>
                <a:extLst>
                  <a:ext uri="{0D108BD9-81ED-4DB2-BD59-A6C34878D82A}">
                    <a16:rowId xmlns:a16="http://schemas.microsoft.com/office/drawing/2014/main" val="866651451"/>
                  </a:ext>
                </a:extLst>
              </a:tr>
            </a:tbl>
          </a:graphicData>
        </a:graphic>
      </p:graphicFrame>
      <p:sp>
        <p:nvSpPr>
          <p:cNvPr id="11" name="TextBox 10"/>
          <p:cNvSpPr txBox="1"/>
          <p:nvPr/>
        </p:nvSpPr>
        <p:spPr>
          <a:xfrm>
            <a:off x="3349689" y="2198885"/>
            <a:ext cx="1312154" cy="584775"/>
          </a:xfrm>
          <a:prstGeom prst="rect">
            <a:avLst/>
          </a:prstGeom>
          <a:noFill/>
        </p:spPr>
        <p:txBody>
          <a:bodyPr wrap="none" rtlCol="0">
            <a:spAutoFit/>
          </a:bodyPr>
          <a:lstStyle/>
          <a:p>
            <a:r>
              <a:rPr lang="en-US" sz="3200" b="1" dirty="0"/>
              <a:t>Before</a:t>
            </a:r>
          </a:p>
        </p:txBody>
      </p:sp>
      <p:sp>
        <p:nvSpPr>
          <p:cNvPr id="12" name="TextBox 11"/>
          <p:cNvSpPr txBox="1"/>
          <p:nvPr/>
        </p:nvSpPr>
        <p:spPr>
          <a:xfrm>
            <a:off x="7315588" y="2221180"/>
            <a:ext cx="1053302" cy="584775"/>
          </a:xfrm>
          <a:prstGeom prst="rect">
            <a:avLst/>
          </a:prstGeom>
          <a:noFill/>
        </p:spPr>
        <p:txBody>
          <a:bodyPr wrap="none" rtlCol="0">
            <a:spAutoFit/>
          </a:bodyPr>
          <a:lstStyle/>
          <a:p>
            <a:r>
              <a:rPr lang="en-US" sz="3200" b="1" dirty="0"/>
              <a:t>After</a:t>
            </a:r>
          </a:p>
        </p:txBody>
      </p:sp>
    </p:spTree>
    <p:extLst>
      <p:ext uri="{BB962C8B-B14F-4D97-AF65-F5344CB8AC3E}">
        <p14:creationId xmlns:p14="http://schemas.microsoft.com/office/powerpoint/2010/main" val="4035918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2: Taking over the machine</a:t>
            </a:r>
          </a:p>
        </p:txBody>
      </p:sp>
      <p:sp>
        <p:nvSpPr>
          <p:cNvPr id="3" name="Content Placeholder 2"/>
          <p:cNvSpPr>
            <a:spLocks noGrp="1"/>
          </p:cNvSpPr>
          <p:nvPr>
            <p:ph idx="1"/>
          </p:nvPr>
        </p:nvSpPr>
        <p:spPr>
          <a:xfrm>
            <a:off x="660918" y="1480392"/>
            <a:ext cx="10620570" cy="1010881"/>
          </a:xfrm>
        </p:spPr>
        <p:txBody>
          <a:bodyPr>
            <a:normAutofit fontScale="85000" lnSpcReduction="10000"/>
          </a:bodyPr>
          <a:lstStyle/>
          <a:p>
            <a:r>
              <a:rPr lang="en-US" sz="2400" dirty="0"/>
              <a:t>Here, we will perform the most widely recognized form of the buffer overflow attack.</a:t>
            </a:r>
          </a:p>
          <a:p>
            <a:r>
              <a:rPr lang="en-US" sz="2400" dirty="0"/>
              <a:t>We will simply inject machine code into the stack and make the return address point to the start of our code. Since this will give us a command prompt (shell), we refer to is as a “shellcode”.</a:t>
            </a:r>
          </a:p>
        </p:txBody>
      </p:sp>
      <p:sp>
        <p:nvSpPr>
          <p:cNvPr id="11" name="TextBox 10"/>
          <p:cNvSpPr txBox="1"/>
          <p:nvPr/>
        </p:nvSpPr>
        <p:spPr>
          <a:xfrm>
            <a:off x="3349689" y="2311637"/>
            <a:ext cx="1312154" cy="584775"/>
          </a:xfrm>
          <a:prstGeom prst="rect">
            <a:avLst/>
          </a:prstGeom>
          <a:noFill/>
        </p:spPr>
        <p:txBody>
          <a:bodyPr wrap="none" rtlCol="0">
            <a:spAutoFit/>
          </a:bodyPr>
          <a:lstStyle/>
          <a:p>
            <a:r>
              <a:rPr lang="en-US" sz="3200" b="1" dirty="0"/>
              <a:t>Before</a:t>
            </a:r>
          </a:p>
        </p:txBody>
      </p:sp>
      <p:sp>
        <p:nvSpPr>
          <p:cNvPr id="12" name="TextBox 11"/>
          <p:cNvSpPr txBox="1"/>
          <p:nvPr/>
        </p:nvSpPr>
        <p:spPr>
          <a:xfrm>
            <a:off x="7315588" y="2333932"/>
            <a:ext cx="1053302" cy="584775"/>
          </a:xfrm>
          <a:prstGeom prst="rect">
            <a:avLst/>
          </a:prstGeom>
          <a:noFill/>
        </p:spPr>
        <p:txBody>
          <a:bodyPr wrap="none" rtlCol="0">
            <a:spAutoFit/>
          </a:bodyPr>
          <a:lstStyle/>
          <a:p>
            <a:r>
              <a:rPr lang="en-US" sz="3200" b="1" dirty="0"/>
              <a:t>After</a:t>
            </a:r>
          </a:p>
        </p:txBody>
      </p:sp>
      <p:pic>
        <p:nvPicPr>
          <p:cNvPr id="4" name="Picture 3"/>
          <p:cNvPicPr>
            <a:picLocks noChangeAspect="1"/>
          </p:cNvPicPr>
          <p:nvPr/>
        </p:nvPicPr>
        <p:blipFill>
          <a:blip r:embed="rId2"/>
          <a:stretch>
            <a:fillRect/>
          </a:stretch>
        </p:blipFill>
        <p:spPr>
          <a:xfrm>
            <a:off x="660918" y="2783660"/>
            <a:ext cx="9577646" cy="4194412"/>
          </a:xfrm>
          <a:prstGeom prst="rect">
            <a:avLst/>
          </a:prstGeom>
        </p:spPr>
      </p:pic>
    </p:spTree>
    <p:extLst>
      <p:ext uri="{BB962C8B-B14F-4D97-AF65-F5344CB8AC3E}">
        <p14:creationId xmlns:p14="http://schemas.microsoft.com/office/powerpoint/2010/main" val="1828877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2: Taking over the machine (cont’d)</a:t>
            </a:r>
          </a:p>
        </p:txBody>
      </p:sp>
      <p:sp>
        <p:nvSpPr>
          <p:cNvPr id="3" name="Content Placeholder 2"/>
          <p:cNvSpPr>
            <a:spLocks noGrp="1"/>
          </p:cNvSpPr>
          <p:nvPr>
            <p:ph idx="1"/>
          </p:nvPr>
        </p:nvSpPr>
        <p:spPr>
          <a:xfrm>
            <a:off x="838200" y="1825625"/>
            <a:ext cx="6530786" cy="4351338"/>
          </a:xfrm>
        </p:spPr>
        <p:txBody>
          <a:bodyPr>
            <a:normAutofit fontScale="77500" lnSpcReduction="20000"/>
          </a:bodyPr>
          <a:lstStyle/>
          <a:p>
            <a:r>
              <a:rPr lang="en-US" dirty="0"/>
              <a:t>Every system call has an ID and up to 6 arguments, stored in registers (see table on the right). We will use the </a:t>
            </a:r>
            <a:r>
              <a:rPr lang="en-US" dirty="0" err="1"/>
              <a:t>execve</a:t>
            </a:r>
            <a:r>
              <a:rPr lang="en-US" dirty="0"/>
              <a:t> system call, which has 3 arguments.</a:t>
            </a:r>
          </a:p>
          <a:p>
            <a:r>
              <a:rPr lang="en-US" dirty="0"/>
              <a:t>Set </a:t>
            </a:r>
            <a:r>
              <a:rPr lang="en-US" b="1" dirty="0" err="1"/>
              <a:t>rax</a:t>
            </a:r>
            <a:r>
              <a:rPr lang="en-US" dirty="0"/>
              <a:t> equal to 0x3b (59 in decimal).</a:t>
            </a:r>
          </a:p>
          <a:p>
            <a:r>
              <a:rPr lang="en-US" dirty="0"/>
              <a:t>Write “/bin/</a:t>
            </a:r>
            <a:r>
              <a:rPr lang="en-US" dirty="0" err="1"/>
              <a:t>sh</a:t>
            </a:r>
            <a:r>
              <a:rPr lang="en-US" dirty="0"/>
              <a:t>\0” somewhere onto the stack, and set </a:t>
            </a:r>
            <a:r>
              <a:rPr lang="en-US" b="1" dirty="0" err="1"/>
              <a:t>rdi</a:t>
            </a:r>
            <a:r>
              <a:rPr lang="en-US" dirty="0"/>
              <a:t> equal to the address of the first character of that string.</a:t>
            </a:r>
          </a:p>
          <a:p>
            <a:r>
              <a:rPr lang="en-US" dirty="0"/>
              <a:t>Set </a:t>
            </a:r>
            <a:r>
              <a:rPr lang="en-US" b="1" dirty="0" err="1"/>
              <a:t>rsi</a:t>
            </a:r>
            <a:r>
              <a:rPr lang="en-US" dirty="0"/>
              <a:t> and </a:t>
            </a:r>
            <a:r>
              <a:rPr lang="en-US" b="1" dirty="0" err="1"/>
              <a:t>rdx</a:t>
            </a:r>
            <a:r>
              <a:rPr lang="en-US" dirty="0"/>
              <a:t> equal to 0.</a:t>
            </a:r>
          </a:p>
          <a:p>
            <a:r>
              <a:rPr lang="en-US" dirty="0"/>
              <a:t>Once everything above is set up, run the instruction </a:t>
            </a:r>
            <a:r>
              <a:rPr lang="en-US" b="1" dirty="0" err="1"/>
              <a:t>int</a:t>
            </a:r>
            <a:r>
              <a:rPr lang="en-US" b="1" dirty="0"/>
              <a:t> 0x80 </a:t>
            </a:r>
            <a:r>
              <a:rPr lang="en-US" dirty="0"/>
              <a:t>or </a:t>
            </a:r>
            <a:r>
              <a:rPr lang="en-US" b="1" dirty="0" err="1"/>
              <a:t>syscall</a:t>
            </a:r>
            <a:r>
              <a:rPr lang="en-US" b="1" dirty="0"/>
              <a:t> </a:t>
            </a:r>
            <a:r>
              <a:rPr lang="en-US" dirty="0"/>
              <a:t>(This switches the CPU to “kernel mode” and runs a system call.)</a:t>
            </a:r>
          </a:p>
          <a:p>
            <a:r>
              <a:rPr lang="en-US" dirty="0"/>
              <a:t>Differences in 32-bit Linux: </a:t>
            </a:r>
          </a:p>
          <a:p>
            <a:pPr lvl="1"/>
            <a:r>
              <a:rPr lang="en-US" dirty="0"/>
              <a:t>Use </a:t>
            </a:r>
            <a:r>
              <a:rPr lang="en-US" dirty="0" err="1"/>
              <a:t>eax</a:t>
            </a:r>
            <a:r>
              <a:rPr lang="en-US" dirty="0"/>
              <a:t>, </a:t>
            </a:r>
            <a:r>
              <a:rPr lang="en-US" dirty="0" err="1"/>
              <a:t>ebx</a:t>
            </a:r>
            <a:r>
              <a:rPr lang="en-US" dirty="0"/>
              <a:t>, </a:t>
            </a:r>
            <a:r>
              <a:rPr lang="en-US" dirty="0" err="1"/>
              <a:t>ecx</a:t>
            </a:r>
            <a:r>
              <a:rPr lang="en-US" dirty="0"/>
              <a:t>, and </a:t>
            </a:r>
            <a:r>
              <a:rPr lang="en-US" dirty="0" err="1"/>
              <a:t>edx</a:t>
            </a:r>
            <a:r>
              <a:rPr lang="en-US" dirty="0"/>
              <a:t> (see table)</a:t>
            </a:r>
          </a:p>
          <a:p>
            <a:pPr lvl="1"/>
            <a:r>
              <a:rPr lang="en-US" dirty="0"/>
              <a:t>Set </a:t>
            </a:r>
            <a:r>
              <a:rPr lang="en-US" dirty="0" err="1"/>
              <a:t>eax</a:t>
            </a:r>
            <a:r>
              <a:rPr lang="en-US" dirty="0"/>
              <a:t> equal to 11, not 59.</a:t>
            </a:r>
          </a:p>
          <a:p>
            <a:pPr lvl="1"/>
            <a:r>
              <a:rPr lang="en-US" dirty="0"/>
              <a:t>Must use </a:t>
            </a:r>
            <a:r>
              <a:rPr lang="en-US" dirty="0" err="1"/>
              <a:t>int</a:t>
            </a:r>
            <a:r>
              <a:rPr lang="en-US" dirty="0"/>
              <a:t> 0x80 (</a:t>
            </a:r>
            <a:r>
              <a:rPr lang="en-US" dirty="0" err="1"/>
              <a:t>syscall</a:t>
            </a:r>
            <a:r>
              <a:rPr lang="en-US" dirty="0"/>
              <a:t> does not work).</a:t>
            </a:r>
          </a:p>
          <a:p>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505819306"/>
              </p:ext>
            </p:extLst>
          </p:nvPr>
        </p:nvGraphicFramePr>
        <p:xfrm>
          <a:off x="7444291" y="1736641"/>
          <a:ext cx="4594341" cy="2430920"/>
        </p:xfrm>
        <a:graphic>
          <a:graphicData uri="http://schemas.openxmlformats.org/drawingml/2006/table">
            <a:tbl>
              <a:tblPr>
                <a:tableStyleId>{2D5ABB26-0587-4C30-8999-92F81FD0307C}</a:tableStyleId>
              </a:tblPr>
              <a:tblGrid>
                <a:gridCol w="2126349">
                  <a:extLst>
                    <a:ext uri="{9D8B030D-6E8A-4147-A177-3AD203B41FA5}">
                      <a16:colId xmlns:a16="http://schemas.microsoft.com/office/drawing/2014/main" val="3755875968"/>
                    </a:ext>
                  </a:extLst>
                </a:gridCol>
                <a:gridCol w="979038">
                  <a:extLst>
                    <a:ext uri="{9D8B030D-6E8A-4147-A177-3AD203B41FA5}">
                      <a16:colId xmlns:a16="http://schemas.microsoft.com/office/drawing/2014/main" val="1394452976"/>
                    </a:ext>
                  </a:extLst>
                </a:gridCol>
                <a:gridCol w="1488954">
                  <a:extLst>
                    <a:ext uri="{9D8B030D-6E8A-4147-A177-3AD203B41FA5}">
                      <a16:colId xmlns:a16="http://schemas.microsoft.com/office/drawing/2014/main" val="521307149"/>
                    </a:ext>
                  </a:extLst>
                </a:gridCol>
              </a:tblGrid>
              <a:tr h="303865">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32-bit</a:t>
                      </a:r>
                      <a:endParaRPr lang="en-US" sz="18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64-bit</a:t>
                      </a:r>
                      <a:endParaRPr lang="en-US" sz="18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794667"/>
                  </a:ext>
                </a:extLst>
              </a:tr>
              <a:tr h="303865">
                <a:tc>
                  <a:txBody>
                    <a:bodyPr/>
                    <a:lstStyle/>
                    <a:p>
                      <a:pPr algn="ctr" fontAlgn="b"/>
                      <a:r>
                        <a:rPr lang="en-US" sz="1800" u="none" strike="noStrike" dirty="0" err="1">
                          <a:effectLst/>
                        </a:rPr>
                        <a:t>Syscall</a:t>
                      </a:r>
                      <a:r>
                        <a:rPr lang="en-US" sz="1800" u="none" strike="noStrike" dirty="0">
                          <a:effectLst/>
                        </a:rPr>
                        <a:t> ID</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u="none" strike="noStrike" dirty="0" err="1">
                          <a:effectLst/>
                        </a:rPr>
                        <a:t>eax</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err="1">
                          <a:effectLst/>
                        </a:rPr>
                        <a:t>rax</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2581676"/>
                  </a:ext>
                </a:extLst>
              </a:tr>
              <a:tr h="303865">
                <a:tc>
                  <a:txBody>
                    <a:bodyPr/>
                    <a:lstStyle/>
                    <a:p>
                      <a:pPr algn="ctr" fontAlgn="b"/>
                      <a:r>
                        <a:rPr lang="en-US" sz="1800" u="none" strike="noStrike" dirty="0" err="1">
                          <a:effectLst/>
                        </a:rPr>
                        <a:t>Arg</a:t>
                      </a:r>
                      <a:r>
                        <a:rPr lang="en-US" sz="1800" u="none" strike="noStrike" dirty="0">
                          <a:effectLst/>
                        </a:rPr>
                        <a:t> 1</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u="none" strike="noStrike" dirty="0" err="1">
                          <a:effectLst/>
                        </a:rPr>
                        <a:t>ebx</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err="1">
                          <a:effectLst/>
                        </a:rPr>
                        <a:t>rdi</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770472"/>
                  </a:ext>
                </a:extLst>
              </a:tr>
              <a:tr h="303865">
                <a:tc>
                  <a:txBody>
                    <a:bodyPr/>
                    <a:lstStyle/>
                    <a:p>
                      <a:pPr algn="ctr" fontAlgn="b"/>
                      <a:r>
                        <a:rPr lang="en-US" sz="1800" u="none" strike="noStrike" dirty="0" err="1">
                          <a:effectLst/>
                        </a:rPr>
                        <a:t>Arg</a:t>
                      </a:r>
                      <a:r>
                        <a:rPr lang="en-US" sz="1800" u="none" strike="noStrike" dirty="0">
                          <a:effectLst/>
                        </a:rPr>
                        <a:t> 2</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u="none" strike="noStrike" dirty="0" err="1">
                          <a:effectLst/>
                        </a:rPr>
                        <a:t>ecx</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err="1">
                          <a:effectLst/>
                        </a:rPr>
                        <a:t>rsi</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512807"/>
                  </a:ext>
                </a:extLst>
              </a:tr>
              <a:tr h="303865">
                <a:tc>
                  <a:txBody>
                    <a:bodyPr/>
                    <a:lstStyle/>
                    <a:p>
                      <a:pPr algn="ctr" fontAlgn="b"/>
                      <a:r>
                        <a:rPr lang="en-US" sz="1800" u="none" strike="noStrike" dirty="0" err="1">
                          <a:effectLst/>
                        </a:rPr>
                        <a:t>Arg</a:t>
                      </a:r>
                      <a:r>
                        <a:rPr lang="en-US" sz="1800" u="none" strike="noStrike" dirty="0">
                          <a:effectLst/>
                        </a:rPr>
                        <a:t> 3</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u="none" strike="noStrike" dirty="0" err="1">
                          <a:effectLst/>
                        </a:rPr>
                        <a:t>edx</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err="1">
                          <a:effectLst/>
                        </a:rPr>
                        <a:t>rdx</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9928992"/>
                  </a:ext>
                </a:extLst>
              </a:tr>
              <a:tr h="303865">
                <a:tc>
                  <a:txBody>
                    <a:bodyPr/>
                    <a:lstStyle/>
                    <a:p>
                      <a:pPr algn="ctr" fontAlgn="b"/>
                      <a:r>
                        <a:rPr lang="en-US" sz="1800" u="none" strike="noStrike" dirty="0" err="1">
                          <a:effectLst/>
                        </a:rPr>
                        <a:t>Arg</a:t>
                      </a:r>
                      <a:r>
                        <a:rPr lang="en-US" sz="1800" u="none" strike="noStrike" dirty="0">
                          <a:effectLst/>
                        </a:rPr>
                        <a:t> 4</a:t>
                      </a:r>
                      <a:endParaRPr lang="en-US" sz="18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esi</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r10</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5965430"/>
                  </a:ext>
                </a:extLst>
              </a:tr>
              <a:tr h="303865">
                <a:tc>
                  <a:txBody>
                    <a:bodyPr/>
                    <a:lstStyle/>
                    <a:p>
                      <a:pPr algn="ctr" fontAlgn="b"/>
                      <a:r>
                        <a:rPr lang="en-US" sz="1800" u="none" strike="noStrike">
                          <a:effectLst/>
                        </a:rPr>
                        <a:t>Arg 5</a:t>
                      </a:r>
                      <a:endParaRPr lang="en-US" sz="18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err="1">
                          <a:effectLst/>
                        </a:rPr>
                        <a:t>edi</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r8</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5294029"/>
                  </a:ext>
                </a:extLst>
              </a:tr>
              <a:tr h="303865">
                <a:tc>
                  <a:txBody>
                    <a:bodyPr/>
                    <a:lstStyle/>
                    <a:p>
                      <a:pPr algn="ctr" fontAlgn="b"/>
                      <a:r>
                        <a:rPr lang="en-US" sz="1800" u="none" strike="noStrike">
                          <a:effectLst/>
                        </a:rPr>
                        <a:t>Arg 6</a:t>
                      </a:r>
                      <a:endParaRPr lang="en-US" sz="18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a:effectLst/>
                        </a:rPr>
                        <a:t>ebp</a:t>
                      </a:r>
                      <a:endParaRPr lang="en-US" sz="1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u="none" strike="noStrike" dirty="0">
                          <a:effectLst/>
                        </a:rPr>
                        <a:t>r9</a:t>
                      </a:r>
                      <a:endParaRPr lang="en-US" sz="18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6362172"/>
                  </a:ext>
                </a:extLst>
              </a:tr>
            </a:tbl>
          </a:graphicData>
        </a:graphic>
      </p:graphicFrame>
      <p:sp>
        <p:nvSpPr>
          <p:cNvPr id="6" name="TextBox 5"/>
          <p:cNvSpPr txBox="1"/>
          <p:nvPr/>
        </p:nvSpPr>
        <p:spPr>
          <a:xfrm>
            <a:off x="7368986" y="4478169"/>
            <a:ext cx="4744949" cy="1754326"/>
          </a:xfrm>
          <a:prstGeom prst="rect">
            <a:avLst/>
          </a:prstGeom>
          <a:solidFill>
            <a:srgbClr val="FFFF00"/>
          </a:solidFill>
        </p:spPr>
        <p:txBody>
          <a:bodyPr wrap="square" rtlCol="0">
            <a:spAutoFit/>
          </a:bodyPr>
          <a:lstStyle/>
          <a:p>
            <a:r>
              <a:rPr lang="en-US" b="1" dirty="0"/>
              <a:t>Fun fact: “/bin/</a:t>
            </a:r>
            <a:r>
              <a:rPr lang="en-US" b="1" dirty="0" err="1"/>
              <a:t>sh</a:t>
            </a:r>
            <a:r>
              <a:rPr lang="en-US" b="1" dirty="0"/>
              <a:t>” is something you could type into the command line (if “/bin” is in your PATH variable, “</a:t>
            </a:r>
            <a:r>
              <a:rPr lang="en-US" b="1" dirty="0" err="1"/>
              <a:t>sh</a:t>
            </a:r>
            <a:r>
              <a:rPr lang="en-US" b="1" dirty="0"/>
              <a:t>” by itself would also work as a command). The </a:t>
            </a:r>
            <a:r>
              <a:rPr lang="en-US" b="1" dirty="0" err="1"/>
              <a:t>execve</a:t>
            </a:r>
            <a:r>
              <a:rPr lang="en-US" b="1" dirty="0"/>
              <a:t> function can be used to run ANY command from a C or C++ program. Example: </a:t>
            </a:r>
            <a:r>
              <a:rPr lang="en-US" b="1" dirty="0" err="1"/>
              <a:t>execve</a:t>
            </a:r>
            <a:r>
              <a:rPr lang="en-US" b="1" dirty="0"/>
              <a:t>(“</a:t>
            </a:r>
            <a:r>
              <a:rPr lang="en-US" b="1" dirty="0" err="1"/>
              <a:t>cp</a:t>
            </a:r>
            <a:r>
              <a:rPr lang="en-US" b="1" dirty="0"/>
              <a:t> file1 file2”, 0, 0);</a:t>
            </a:r>
          </a:p>
        </p:txBody>
      </p:sp>
    </p:spTree>
    <p:extLst>
      <p:ext uri="{BB962C8B-B14F-4D97-AF65-F5344CB8AC3E}">
        <p14:creationId xmlns:p14="http://schemas.microsoft.com/office/powerpoint/2010/main" val="1798031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2: Taking over the machine (cont’d)</a:t>
            </a:r>
          </a:p>
        </p:txBody>
      </p:sp>
      <p:sp>
        <p:nvSpPr>
          <p:cNvPr id="3" name="Content Placeholder 2"/>
          <p:cNvSpPr>
            <a:spLocks noGrp="1"/>
          </p:cNvSpPr>
          <p:nvPr>
            <p:ph idx="1"/>
          </p:nvPr>
        </p:nvSpPr>
        <p:spPr/>
        <p:txBody>
          <a:bodyPr/>
          <a:lstStyle/>
          <a:p>
            <a:r>
              <a:rPr lang="en-US" dirty="0"/>
              <a:t>Long story short, we need the following registers and memory layout set up right before we run the </a:t>
            </a:r>
            <a:r>
              <a:rPr lang="en-US" b="1" dirty="0" err="1"/>
              <a:t>int</a:t>
            </a:r>
            <a:r>
              <a:rPr lang="en-US" b="1" dirty="0"/>
              <a:t> 0x80 </a:t>
            </a:r>
            <a:r>
              <a:rPr lang="en-US" dirty="0"/>
              <a:t>or </a:t>
            </a:r>
            <a:r>
              <a:rPr lang="en-US" b="1" dirty="0" err="1"/>
              <a:t>syscall</a:t>
            </a:r>
            <a:r>
              <a:rPr lang="en-US" dirty="0"/>
              <a:t> instruction:</a:t>
            </a:r>
          </a:p>
        </p:txBody>
      </p:sp>
      <p:graphicFrame>
        <p:nvGraphicFramePr>
          <p:cNvPr id="5" name="Table 4"/>
          <p:cNvGraphicFramePr>
            <a:graphicFrameLocks noGrp="1"/>
          </p:cNvGraphicFramePr>
          <p:nvPr>
            <p:extLst>
              <p:ext uri="{D42A27DB-BD31-4B8C-83A1-F6EECF244321}">
                <p14:modId xmlns:p14="http://schemas.microsoft.com/office/powerpoint/2010/main" val="3815132979"/>
              </p:ext>
            </p:extLst>
          </p:nvPr>
        </p:nvGraphicFramePr>
        <p:xfrm>
          <a:off x="3689872" y="2872311"/>
          <a:ext cx="1774116" cy="1473227"/>
        </p:xfrm>
        <a:graphic>
          <a:graphicData uri="http://schemas.openxmlformats.org/drawingml/2006/table">
            <a:tbl>
              <a:tblPr>
                <a:tableStyleId>{5C22544A-7EE6-4342-B048-85BDC9FD1C3A}</a:tableStyleId>
              </a:tblPr>
              <a:tblGrid>
                <a:gridCol w="887058">
                  <a:extLst>
                    <a:ext uri="{9D8B030D-6E8A-4147-A177-3AD203B41FA5}">
                      <a16:colId xmlns:a16="http://schemas.microsoft.com/office/drawing/2014/main" val="758702716"/>
                    </a:ext>
                  </a:extLst>
                </a:gridCol>
                <a:gridCol w="887058">
                  <a:extLst>
                    <a:ext uri="{9D8B030D-6E8A-4147-A177-3AD203B41FA5}">
                      <a16:colId xmlns:a16="http://schemas.microsoft.com/office/drawing/2014/main" val="2240693625"/>
                    </a:ext>
                  </a:extLst>
                </a:gridCol>
              </a:tblGrid>
              <a:tr h="337847">
                <a:tc>
                  <a:txBody>
                    <a:bodyPr/>
                    <a:lstStyle/>
                    <a:p>
                      <a:pPr algn="ctr" fontAlgn="b"/>
                      <a:r>
                        <a:rPr lang="en-US" sz="1800" b="1" u="none" strike="noStrike" dirty="0">
                          <a:effectLst/>
                        </a:rPr>
                        <a:t>Register</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b="1" u="none" strike="noStrike" dirty="0">
                          <a:effectLst/>
                        </a:rPr>
                        <a:t>Contents</a:t>
                      </a:r>
                      <a:endParaRPr lang="en-US"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19259799"/>
                  </a:ext>
                </a:extLst>
              </a:tr>
              <a:tr h="274830">
                <a:tc>
                  <a:txBody>
                    <a:bodyPr/>
                    <a:lstStyle/>
                    <a:p>
                      <a:pPr algn="ctr" fontAlgn="b"/>
                      <a:r>
                        <a:rPr lang="en-US" sz="1800" u="none" strike="noStrike" dirty="0" err="1">
                          <a:effectLst/>
                        </a:rPr>
                        <a:t>rax</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0x3b</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00968799"/>
                  </a:ext>
                </a:extLst>
              </a:tr>
              <a:tr h="274830">
                <a:tc>
                  <a:txBody>
                    <a:bodyPr/>
                    <a:lstStyle/>
                    <a:p>
                      <a:pPr algn="ctr" fontAlgn="b"/>
                      <a:r>
                        <a:rPr lang="en-US" sz="1800" u="none" strike="noStrike" dirty="0" err="1">
                          <a:effectLst/>
                        </a:rPr>
                        <a:t>rdi</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0x123</a:t>
                      </a:r>
                      <a:endParaRPr lang="en-US" sz="18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extLst>
                  <a:ext uri="{0D108BD9-81ED-4DB2-BD59-A6C34878D82A}">
                    <a16:rowId xmlns:a16="http://schemas.microsoft.com/office/drawing/2014/main" val="3930031545"/>
                  </a:ext>
                </a:extLst>
              </a:tr>
              <a:tr h="274830">
                <a:tc>
                  <a:txBody>
                    <a:bodyPr/>
                    <a:lstStyle/>
                    <a:p>
                      <a:pPr algn="ctr" fontAlgn="b"/>
                      <a:r>
                        <a:rPr lang="en-US" sz="1800" u="none" strike="noStrike" dirty="0" err="1">
                          <a:effectLst/>
                        </a:rPr>
                        <a:t>rsi</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0x0</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32136909"/>
                  </a:ext>
                </a:extLst>
              </a:tr>
              <a:tr h="274830">
                <a:tc>
                  <a:txBody>
                    <a:bodyPr/>
                    <a:lstStyle/>
                    <a:p>
                      <a:pPr algn="ctr" fontAlgn="b"/>
                      <a:r>
                        <a:rPr lang="en-US" sz="1800" u="none" strike="noStrike" dirty="0" err="1">
                          <a:effectLst/>
                        </a:rPr>
                        <a:t>rdx</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0x0</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793627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04435180"/>
              </p:ext>
            </p:extLst>
          </p:nvPr>
        </p:nvGraphicFramePr>
        <p:xfrm>
          <a:off x="6096000" y="2798084"/>
          <a:ext cx="4625788" cy="3689985"/>
        </p:xfrm>
        <a:graphic>
          <a:graphicData uri="http://schemas.openxmlformats.org/drawingml/2006/table">
            <a:tbl>
              <a:tblPr>
                <a:tableStyleId>{5C22544A-7EE6-4342-B048-85BDC9FD1C3A}</a:tableStyleId>
              </a:tblPr>
              <a:tblGrid>
                <a:gridCol w="1861073">
                  <a:extLst>
                    <a:ext uri="{9D8B030D-6E8A-4147-A177-3AD203B41FA5}">
                      <a16:colId xmlns:a16="http://schemas.microsoft.com/office/drawing/2014/main" val="297710173"/>
                    </a:ext>
                  </a:extLst>
                </a:gridCol>
                <a:gridCol w="2764715">
                  <a:extLst>
                    <a:ext uri="{9D8B030D-6E8A-4147-A177-3AD203B41FA5}">
                      <a16:colId xmlns:a16="http://schemas.microsoft.com/office/drawing/2014/main" val="1795132372"/>
                    </a:ext>
                  </a:extLst>
                </a:gridCol>
              </a:tblGrid>
              <a:tr h="190500">
                <a:tc>
                  <a:txBody>
                    <a:bodyPr/>
                    <a:lstStyle/>
                    <a:p>
                      <a:pPr algn="ctr" fontAlgn="b"/>
                      <a:r>
                        <a:rPr lang="en-US" sz="1800" b="1" u="none" strike="noStrike">
                          <a:effectLst/>
                        </a:rPr>
                        <a:t>Memory Address</a:t>
                      </a:r>
                      <a:endParaRPr lang="en-US" sz="18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1" u="none" strike="noStrike" dirty="0">
                          <a:effectLst/>
                        </a:rPr>
                        <a:t>Contents</a:t>
                      </a:r>
                      <a:endParaRPr lang="en-US"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46495881"/>
                  </a:ext>
                </a:extLst>
              </a:tr>
              <a:tr h="190500">
                <a:tc>
                  <a:txBody>
                    <a:bodyPr/>
                    <a:lstStyle/>
                    <a:p>
                      <a:pPr algn="ctr" fontAlgn="b"/>
                      <a:r>
                        <a:rPr lang="en-US" sz="1800" u="none" strike="noStrike">
                          <a:effectLst/>
                        </a:rPr>
                        <a:t>0x122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whatever</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70600298"/>
                  </a:ext>
                </a:extLst>
              </a:tr>
              <a:tr h="190500">
                <a:tc>
                  <a:txBody>
                    <a:bodyPr/>
                    <a:lstStyle/>
                    <a:p>
                      <a:pPr algn="ctr" fontAlgn="b"/>
                      <a:r>
                        <a:rPr lang="en-US" sz="1800" u="none" strike="noStrike" dirty="0">
                          <a:effectLst/>
                        </a:rPr>
                        <a:t>0x123</a:t>
                      </a:r>
                      <a:endParaRPr lang="en-US" sz="1800" b="0" i="0" u="none" strike="noStrike" dirty="0">
                        <a:solidFill>
                          <a:srgbClr val="000000"/>
                        </a:solidFill>
                        <a:effectLst/>
                        <a:latin typeface="Calibri" panose="020F0502020204030204" pitchFamily="34" charset="0"/>
                      </a:endParaRPr>
                    </a:p>
                  </a:txBody>
                  <a:tcPr marL="9525" marR="9525" marT="9525" marB="0" anchor="b">
                    <a:solidFill>
                      <a:srgbClr val="FFFF00"/>
                    </a:solidFill>
                  </a:tcPr>
                </a:tc>
                <a:tc>
                  <a:txBody>
                    <a:bodyPr/>
                    <a:lstStyle/>
                    <a:p>
                      <a:pPr algn="ctr" fontAlgn="b"/>
                      <a:r>
                        <a:rPr lang="en-US" sz="1800" u="none" strike="noStrike" dirty="0">
                          <a:effectLst/>
                        </a:rPr>
                        <a:t>/ (0x62)</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84398424"/>
                  </a:ext>
                </a:extLst>
              </a:tr>
              <a:tr h="190500">
                <a:tc>
                  <a:txBody>
                    <a:bodyPr/>
                    <a:lstStyle/>
                    <a:p>
                      <a:pPr algn="ctr" fontAlgn="b"/>
                      <a:r>
                        <a:rPr lang="en-US" sz="1800" u="none" strike="noStrike">
                          <a:effectLst/>
                        </a:rPr>
                        <a:t>0x124</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b (0x2f)</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34270587"/>
                  </a:ext>
                </a:extLst>
              </a:tr>
              <a:tr h="190500">
                <a:tc>
                  <a:txBody>
                    <a:bodyPr/>
                    <a:lstStyle/>
                    <a:p>
                      <a:pPr algn="ctr" fontAlgn="b"/>
                      <a:r>
                        <a:rPr lang="en-US" sz="1800" u="none" strike="noStrike">
                          <a:effectLst/>
                        </a:rPr>
                        <a:t>0x125</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err="1">
                          <a:effectLst/>
                        </a:rPr>
                        <a:t>i</a:t>
                      </a:r>
                      <a:r>
                        <a:rPr lang="en-US" sz="1800" u="none" strike="noStrike" dirty="0">
                          <a:effectLst/>
                        </a:rPr>
                        <a:t> (0x69)</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56783315"/>
                  </a:ext>
                </a:extLst>
              </a:tr>
              <a:tr h="190500">
                <a:tc>
                  <a:txBody>
                    <a:bodyPr/>
                    <a:lstStyle/>
                    <a:p>
                      <a:pPr algn="ctr" fontAlgn="b"/>
                      <a:r>
                        <a:rPr lang="en-US" sz="1800" u="none" strike="noStrike">
                          <a:effectLst/>
                        </a:rPr>
                        <a:t>0x126</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n (0x6e)</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35002804"/>
                  </a:ext>
                </a:extLst>
              </a:tr>
              <a:tr h="190500">
                <a:tc>
                  <a:txBody>
                    <a:bodyPr/>
                    <a:lstStyle/>
                    <a:p>
                      <a:pPr algn="ctr" fontAlgn="b"/>
                      <a:r>
                        <a:rPr lang="en-US" sz="1800" u="none" strike="noStrike">
                          <a:effectLst/>
                        </a:rPr>
                        <a:t>0x127</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 (0x62)</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10258759"/>
                  </a:ext>
                </a:extLst>
              </a:tr>
              <a:tr h="190500">
                <a:tc>
                  <a:txBody>
                    <a:bodyPr/>
                    <a:lstStyle/>
                    <a:p>
                      <a:pPr algn="ctr" fontAlgn="b"/>
                      <a:r>
                        <a:rPr lang="en-US" sz="1800" u="none" strike="noStrike">
                          <a:effectLst/>
                        </a:rPr>
                        <a:t>0x128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s (0x73)</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42360869"/>
                  </a:ext>
                </a:extLst>
              </a:tr>
              <a:tr h="190500">
                <a:tc>
                  <a:txBody>
                    <a:bodyPr/>
                    <a:lstStyle/>
                    <a:p>
                      <a:pPr algn="ctr" fontAlgn="b"/>
                      <a:r>
                        <a:rPr lang="en-US" sz="1800" u="none" strike="noStrike">
                          <a:effectLst/>
                        </a:rPr>
                        <a:t>0x129</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h (0x68)</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2775763"/>
                  </a:ext>
                </a:extLst>
              </a:tr>
              <a:tr h="190500">
                <a:tc>
                  <a:txBody>
                    <a:bodyPr/>
                    <a:lstStyle/>
                    <a:p>
                      <a:pPr algn="ctr" fontAlgn="b"/>
                      <a:r>
                        <a:rPr lang="en-US" sz="1800" u="none" strike="noStrike" dirty="0">
                          <a:effectLst/>
                        </a:rPr>
                        <a:t>0x12a</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0x0 (string terminator)</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79447265"/>
                  </a:ext>
                </a:extLst>
              </a:tr>
              <a:tr h="190500">
                <a:tc>
                  <a:txBody>
                    <a:bodyPr/>
                    <a:lstStyle/>
                    <a:p>
                      <a:pPr algn="ctr" fontAlgn="b"/>
                      <a:r>
                        <a:rPr lang="en-US" sz="1800" u="none" strike="noStrike" dirty="0">
                          <a:effectLst/>
                        </a:rPr>
                        <a:t>0x12b</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blah</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31353902"/>
                  </a:ext>
                </a:extLst>
              </a:tr>
              <a:tr h="190500">
                <a:tc>
                  <a:txBody>
                    <a:bodyPr/>
                    <a:lstStyle/>
                    <a:p>
                      <a:pPr algn="ctr" fontAlgn="b"/>
                      <a:r>
                        <a:rPr lang="en-US" sz="1800" u="none" strike="noStrike" dirty="0">
                          <a:effectLst/>
                        </a:rPr>
                        <a:t>0x12c</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blah</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67220976"/>
                  </a:ext>
                </a:extLst>
              </a:tr>
              <a:tr h="190500">
                <a:tc>
                  <a:txBody>
                    <a:bodyPr/>
                    <a:lstStyle/>
                    <a:p>
                      <a:pPr algn="ctr" fontAlgn="b"/>
                      <a:r>
                        <a:rPr lang="en-US" sz="1800" u="none" strike="noStrike" dirty="0">
                          <a:effectLst/>
                        </a:rPr>
                        <a:t>0x12d</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blah</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20250331"/>
                  </a:ext>
                </a:extLst>
              </a:tr>
            </a:tbl>
          </a:graphicData>
        </a:graphic>
      </p:graphicFrame>
      <p:sp>
        <p:nvSpPr>
          <p:cNvPr id="7" name="TextBox 6"/>
          <p:cNvSpPr txBox="1"/>
          <p:nvPr/>
        </p:nvSpPr>
        <p:spPr>
          <a:xfrm>
            <a:off x="1507864" y="4703736"/>
            <a:ext cx="4108524" cy="1200329"/>
          </a:xfrm>
          <a:prstGeom prst="rect">
            <a:avLst/>
          </a:prstGeom>
          <a:solidFill>
            <a:srgbClr val="FFFF00"/>
          </a:solidFill>
        </p:spPr>
        <p:txBody>
          <a:bodyPr wrap="square" rtlCol="0">
            <a:spAutoFit/>
          </a:bodyPr>
          <a:lstStyle/>
          <a:p>
            <a:r>
              <a:rPr lang="en-US" b="1" dirty="0"/>
              <a:t>Note: In case I need to state the obvious, memory addresses will vary from program to program. 0x123 is just a number that I made up.</a:t>
            </a:r>
          </a:p>
        </p:txBody>
      </p:sp>
    </p:spTree>
    <p:extLst>
      <p:ext uri="{BB962C8B-B14F-4D97-AF65-F5344CB8AC3E}">
        <p14:creationId xmlns:p14="http://schemas.microsoft.com/office/powerpoint/2010/main" val="761606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Info: Compilation/assembly</a:t>
            </a:r>
          </a:p>
        </p:txBody>
      </p:sp>
      <p:sp>
        <p:nvSpPr>
          <p:cNvPr id="23" name="Content Placeholder 22"/>
          <p:cNvSpPr>
            <a:spLocks noGrp="1"/>
          </p:cNvSpPr>
          <p:nvPr>
            <p:ph idx="1"/>
          </p:nvPr>
        </p:nvSpPr>
        <p:spPr>
          <a:xfrm>
            <a:off x="838200" y="1825625"/>
            <a:ext cx="4596926" cy="4351338"/>
          </a:xfrm>
        </p:spPr>
        <p:txBody>
          <a:bodyPr>
            <a:normAutofit fontScale="85000" lnSpcReduction="20000"/>
          </a:bodyPr>
          <a:lstStyle/>
          <a:p>
            <a:r>
              <a:rPr lang="en-US" dirty="0"/>
              <a:t>When people say “compile”, they usually mean “compile and assemble”.</a:t>
            </a:r>
          </a:p>
          <a:p>
            <a:r>
              <a:rPr lang="en-US" dirty="0"/>
              <a:t>Assembly instructions are usually directly translatable to machine instructions, and vise-versa, so the two terms are often used interchangeably.</a:t>
            </a:r>
          </a:p>
          <a:p>
            <a:r>
              <a:rPr lang="en-US" dirty="0"/>
              <a:t>We rarely look at machine code, because assembly is much easier to read. We will see an exception to this rule.</a:t>
            </a:r>
          </a:p>
          <a:p>
            <a:r>
              <a:rPr lang="en-US" dirty="0"/>
              <a:t>Side note: A popular command for disassembling an executable is </a:t>
            </a:r>
            <a:r>
              <a:rPr lang="en-US" b="1" dirty="0" err="1"/>
              <a:t>objdump</a:t>
            </a:r>
            <a:r>
              <a:rPr lang="en-US" b="1" dirty="0"/>
              <a:t> –d </a:t>
            </a:r>
            <a:r>
              <a:rPr lang="en-US" b="1" dirty="0" err="1"/>
              <a:t>myExecutable</a:t>
            </a:r>
            <a:endParaRPr lang="en-US" b="1" dirty="0"/>
          </a:p>
        </p:txBody>
      </p:sp>
      <p:sp>
        <p:nvSpPr>
          <p:cNvPr id="4" name="TextBox 3"/>
          <p:cNvSpPr txBox="1"/>
          <p:nvPr/>
        </p:nvSpPr>
        <p:spPr>
          <a:xfrm>
            <a:off x="6464829" y="2003351"/>
            <a:ext cx="1315873" cy="369332"/>
          </a:xfrm>
          <a:prstGeom prst="rect">
            <a:avLst/>
          </a:prstGeom>
          <a:noFill/>
          <a:ln>
            <a:solidFill>
              <a:schemeClr val="tx1"/>
            </a:solidFill>
          </a:ln>
        </p:spPr>
        <p:txBody>
          <a:bodyPr wrap="none" rtlCol="0">
            <a:spAutoFit/>
          </a:bodyPr>
          <a:lstStyle/>
          <a:p>
            <a:r>
              <a:rPr lang="en-US" b="1" dirty="0"/>
              <a:t>source code</a:t>
            </a:r>
          </a:p>
        </p:txBody>
      </p:sp>
      <p:sp>
        <p:nvSpPr>
          <p:cNvPr id="5" name="TextBox 4"/>
          <p:cNvSpPr txBox="1"/>
          <p:nvPr/>
        </p:nvSpPr>
        <p:spPr>
          <a:xfrm>
            <a:off x="5989923" y="3342811"/>
            <a:ext cx="2249975" cy="369332"/>
          </a:xfrm>
          <a:prstGeom prst="rect">
            <a:avLst/>
          </a:prstGeom>
          <a:noFill/>
          <a:ln>
            <a:solidFill>
              <a:schemeClr val="tx1"/>
            </a:solidFill>
          </a:ln>
        </p:spPr>
        <p:txBody>
          <a:bodyPr wrap="none" rtlCol="0">
            <a:spAutoFit/>
          </a:bodyPr>
          <a:lstStyle/>
          <a:p>
            <a:r>
              <a:rPr lang="en-US" b="1" dirty="0"/>
              <a:t>assembly instructions</a:t>
            </a:r>
          </a:p>
        </p:txBody>
      </p:sp>
      <p:sp>
        <p:nvSpPr>
          <p:cNvPr id="6" name="TextBox 5"/>
          <p:cNvSpPr txBox="1"/>
          <p:nvPr/>
        </p:nvSpPr>
        <p:spPr>
          <a:xfrm>
            <a:off x="5623447" y="3978962"/>
            <a:ext cx="1064715" cy="369332"/>
          </a:xfrm>
          <a:prstGeom prst="rect">
            <a:avLst/>
          </a:prstGeom>
          <a:noFill/>
        </p:spPr>
        <p:txBody>
          <a:bodyPr wrap="none" rtlCol="0">
            <a:spAutoFit/>
          </a:bodyPr>
          <a:lstStyle/>
          <a:p>
            <a:r>
              <a:rPr lang="en-US" dirty="0"/>
              <a:t>assemble</a:t>
            </a:r>
          </a:p>
        </p:txBody>
      </p:sp>
      <p:sp>
        <p:nvSpPr>
          <p:cNvPr id="7" name="TextBox 6"/>
          <p:cNvSpPr txBox="1"/>
          <p:nvPr/>
        </p:nvSpPr>
        <p:spPr>
          <a:xfrm>
            <a:off x="6063661" y="4749429"/>
            <a:ext cx="3408818" cy="369332"/>
          </a:xfrm>
          <a:prstGeom prst="rect">
            <a:avLst/>
          </a:prstGeom>
          <a:noFill/>
          <a:ln>
            <a:solidFill>
              <a:schemeClr val="tx1"/>
            </a:solidFill>
          </a:ln>
        </p:spPr>
        <p:txBody>
          <a:bodyPr wrap="none" rtlCol="0">
            <a:spAutoFit/>
          </a:bodyPr>
          <a:lstStyle/>
          <a:p>
            <a:r>
              <a:rPr lang="en-US" b="1" dirty="0"/>
              <a:t>machine instructions (executable)</a:t>
            </a:r>
          </a:p>
        </p:txBody>
      </p:sp>
      <p:sp>
        <p:nvSpPr>
          <p:cNvPr id="8" name="TextBox 7"/>
          <p:cNvSpPr txBox="1"/>
          <p:nvPr/>
        </p:nvSpPr>
        <p:spPr>
          <a:xfrm>
            <a:off x="5623447" y="2688813"/>
            <a:ext cx="929742" cy="369332"/>
          </a:xfrm>
          <a:prstGeom prst="rect">
            <a:avLst/>
          </a:prstGeom>
          <a:noFill/>
        </p:spPr>
        <p:txBody>
          <a:bodyPr wrap="none" rtlCol="0">
            <a:spAutoFit/>
          </a:bodyPr>
          <a:lstStyle/>
          <a:p>
            <a:r>
              <a:rPr lang="en-US" dirty="0"/>
              <a:t>compile</a:t>
            </a:r>
          </a:p>
        </p:txBody>
      </p:sp>
      <p:sp>
        <p:nvSpPr>
          <p:cNvPr id="9" name="TextBox 8"/>
          <p:cNvSpPr txBox="1"/>
          <p:nvPr/>
        </p:nvSpPr>
        <p:spPr>
          <a:xfrm>
            <a:off x="7514112" y="2706660"/>
            <a:ext cx="1166986" cy="369332"/>
          </a:xfrm>
          <a:prstGeom prst="rect">
            <a:avLst/>
          </a:prstGeom>
          <a:noFill/>
        </p:spPr>
        <p:txBody>
          <a:bodyPr wrap="none" rtlCol="0">
            <a:spAutoFit/>
          </a:bodyPr>
          <a:lstStyle/>
          <a:p>
            <a:r>
              <a:rPr lang="en-US" dirty="0"/>
              <a:t>decompile</a:t>
            </a:r>
          </a:p>
        </p:txBody>
      </p:sp>
      <p:sp>
        <p:nvSpPr>
          <p:cNvPr id="10" name="TextBox 9"/>
          <p:cNvSpPr txBox="1"/>
          <p:nvPr/>
        </p:nvSpPr>
        <p:spPr>
          <a:xfrm>
            <a:off x="7548042" y="3995798"/>
            <a:ext cx="1329210" cy="369332"/>
          </a:xfrm>
          <a:prstGeom prst="rect">
            <a:avLst/>
          </a:prstGeom>
          <a:noFill/>
        </p:spPr>
        <p:txBody>
          <a:bodyPr wrap="none" rtlCol="0">
            <a:spAutoFit/>
          </a:bodyPr>
          <a:lstStyle/>
          <a:p>
            <a:r>
              <a:rPr lang="en-US" dirty="0"/>
              <a:t>disassemble</a:t>
            </a:r>
          </a:p>
        </p:txBody>
      </p:sp>
      <p:cxnSp>
        <p:nvCxnSpPr>
          <p:cNvPr id="12" name="Straight Arrow Connector 11"/>
          <p:cNvCxnSpPr>
            <a:cxnSpLocks/>
          </p:cNvCxnSpPr>
          <p:nvPr/>
        </p:nvCxnSpPr>
        <p:spPr>
          <a:xfrm>
            <a:off x="6708389" y="2435527"/>
            <a:ext cx="0" cy="907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a:off x="6729840" y="3712143"/>
            <a:ext cx="0" cy="10372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flipV="1">
            <a:off x="7514112" y="3712143"/>
            <a:ext cx="0" cy="9366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flipV="1">
            <a:off x="7514112" y="2420848"/>
            <a:ext cx="0" cy="9366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097605" y="5253633"/>
            <a:ext cx="3888396" cy="1200329"/>
          </a:xfrm>
          <a:prstGeom prst="rect">
            <a:avLst/>
          </a:prstGeom>
          <a:solidFill>
            <a:srgbClr val="FFFF00"/>
          </a:solidFill>
        </p:spPr>
        <p:txBody>
          <a:bodyPr wrap="square" rtlCol="0">
            <a:spAutoFit/>
          </a:bodyPr>
          <a:lstStyle/>
          <a:p>
            <a:r>
              <a:rPr lang="en-US" dirty="0"/>
              <a:t>Often rendered as hex (instead of binary) for slightly better readability. How do we know if a number is being rendered as hex?</a:t>
            </a:r>
          </a:p>
        </p:txBody>
      </p:sp>
      <p:cxnSp>
        <p:nvCxnSpPr>
          <p:cNvPr id="20" name="Straight Arrow Connector 19"/>
          <p:cNvCxnSpPr>
            <a:cxnSpLocks/>
          </p:cNvCxnSpPr>
          <p:nvPr/>
        </p:nvCxnSpPr>
        <p:spPr>
          <a:xfrm>
            <a:off x="7096476" y="5118761"/>
            <a:ext cx="927850" cy="2836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954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2: Taking over the machine (cont’d)</a:t>
            </a:r>
          </a:p>
        </p:txBody>
      </p:sp>
      <p:sp>
        <p:nvSpPr>
          <p:cNvPr id="4" name="Content Placeholder 3"/>
          <p:cNvSpPr>
            <a:spLocks noGrp="1"/>
          </p:cNvSpPr>
          <p:nvPr>
            <p:ph idx="1"/>
          </p:nvPr>
        </p:nvSpPr>
        <p:spPr>
          <a:xfrm>
            <a:off x="838200" y="1825625"/>
            <a:ext cx="10435814" cy="4215568"/>
          </a:xfrm>
        </p:spPr>
        <p:txBody>
          <a:bodyPr>
            <a:normAutofit fontScale="92500" lnSpcReduction="20000"/>
          </a:bodyPr>
          <a:lstStyle/>
          <a:p>
            <a:r>
              <a:rPr lang="en-US" dirty="0"/>
              <a:t>But doesn’t it suck to write complex programs in machine code? So what do we do?</a:t>
            </a:r>
          </a:p>
          <a:p>
            <a:pPr lvl="1"/>
            <a:r>
              <a:rPr lang="en-US" dirty="0"/>
              <a:t>Option 1: Write your program in C, and compile it.</a:t>
            </a:r>
          </a:p>
          <a:p>
            <a:pPr lvl="1"/>
            <a:r>
              <a:rPr lang="en-US" dirty="0"/>
              <a:t>Option 2: Just spawn a shell, and then do whatever you want. We accomplish this by running </a:t>
            </a:r>
            <a:r>
              <a:rPr lang="en-US" dirty="0" err="1"/>
              <a:t>execve</a:t>
            </a:r>
            <a:r>
              <a:rPr lang="en-US" dirty="0"/>
              <a:t>(“/bin/sh”,0,0). This is a very simple system call and does not necessarily need to be written in C. You can write it in assembly or even google shellcodes written by other people. Here, “/bin/</a:t>
            </a:r>
            <a:r>
              <a:rPr lang="en-US" dirty="0" err="1"/>
              <a:t>sh</a:t>
            </a:r>
            <a:r>
              <a:rPr lang="en-US" dirty="0"/>
              <a:t>” serves as the command that you are executing. If you don’t believe me, open up a terminal, and type /bin/sh.</a:t>
            </a:r>
          </a:p>
          <a:p>
            <a:r>
              <a:rPr lang="en-US" dirty="0"/>
              <a:t>In both cases, we must make sure that our input string contains no null bytes, since string characters past the null terminator are ignored. A null byte is NOT a “0” (ASCII code 48 or 0x30), but a “\x00” (ASCII code 0).</a:t>
            </a:r>
          </a:p>
          <a:p>
            <a:r>
              <a:rPr lang="en-US" dirty="0"/>
              <a:t>Note that in the previous exercise, we actually had 2 null characters in our string. Fortunately, they were at the END of our string and represented the leading zeroes in our address.</a:t>
            </a:r>
          </a:p>
        </p:txBody>
      </p:sp>
    </p:spTree>
    <p:extLst>
      <p:ext uri="{BB962C8B-B14F-4D97-AF65-F5344CB8AC3E}">
        <p14:creationId xmlns:p14="http://schemas.microsoft.com/office/powerpoint/2010/main" val="1596795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2: Taking over the machine (cont’d)</a:t>
            </a:r>
          </a:p>
        </p:txBody>
      </p:sp>
      <p:sp>
        <p:nvSpPr>
          <p:cNvPr id="3" name="Content Placeholder 2"/>
          <p:cNvSpPr>
            <a:spLocks noGrp="1"/>
          </p:cNvSpPr>
          <p:nvPr>
            <p:ph idx="1"/>
          </p:nvPr>
        </p:nvSpPr>
        <p:spPr/>
        <p:txBody>
          <a:bodyPr>
            <a:normAutofit fontScale="85000" lnSpcReduction="20000"/>
          </a:bodyPr>
          <a:lstStyle/>
          <a:p>
            <a:r>
              <a:rPr lang="en-US" dirty="0"/>
              <a:t>The next slide shows a bad shellcode (shell1) and a good shellcode(Shell2). Both were written in assembly language and assembled into machine code using </a:t>
            </a:r>
            <a:r>
              <a:rPr lang="en-US" b="1" dirty="0" err="1"/>
              <a:t>nasm</a:t>
            </a:r>
            <a:r>
              <a:rPr lang="en-US" dirty="0"/>
              <a:t>. The machine code was then disassembled using </a:t>
            </a:r>
            <a:r>
              <a:rPr lang="en-US" b="1" dirty="0" err="1"/>
              <a:t>objdump</a:t>
            </a:r>
            <a:r>
              <a:rPr lang="en-US" dirty="0"/>
              <a:t> to check for leading zeroes. </a:t>
            </a:r>
            <a:r>
              <a:rPr lang="en-US" b="1" dirty="0" err="1"/>
              <a:t>Pcregrep</a:t>
            </a:r>
            <a:r>
              <a:rPr lang="en-US" dirty="0"/>
              <a:t> is just a multiline regex pattern matcher that I used to extract the important part of the code. You probably don't have </a:t>
            </a:r>
            <a:r>
              <a:rPr lang="en-US" dirty="0" err="1"/>
              <a:t>pcregrep</a:t>
            </a:r>
            <a:r>
              <a:rPr lang="en-US" dirty="0"/>
              <a:t> installed, so don't worry about it.</a:t>
            </a:r>
          </a:p>
          <a:p>
            <a:r>
              <a:rPr lang="en-US" dirty="0"/>
              <a:t>Shell1 follows our shellcode recipe and successfully brings up a shell (see next slide). However, its resulting machine code has null bytes (see next slide), so we can't inject it as an input string.</a:t>
            </a:r>
          </a:p>
          <a:p>
            <a:r>
              <a:rPr lang="en-US" dirty="0"/>
              <a:t>Shell2 accomplishes the same thing as shell1, but without the null bytes, so we'll use it.</a:t>
            </a:r>
          </a:p>
          <a:p>
            <a:r>
              <a:rPr lang="en-US" dirty="0"/>
              <a:t>Note: GDB and </a:t>
            </a:r>
            <a:r>
              <a:rPr lang="en-US" dirty="0" err="1"/>
              <a:t>objdump</a:t>
            </a:r>
            <a:r>
              <a:rPr lang="en-US" dirty="0"/>
              <a:t> render assembly code in GAS format, while the assembly I wrote in the emacs windows) is in NASM format. They look slightly different, but do the same thing.</a:t>
            </a:r>
          </a:p>
        </p:txBody>
      </p:sp>
    </p:spTree>
    <p:extLst>
      <p:ext uri="{BB962C8B-B14F-4D97-AF65-F5344CB8AC3E}">
        <p14:creationId xmlns:p14="http://schemas.microsoft.com/office/powerpoint/2010/main" val="1551701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2: Taking over the machine (cont’d)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49942" t="6942" b="6103"/>
          <a:stretch/>
        </p:blipFill>
        <p:spPr bwMode="auto">
          <a:xfrm>
            <a:off x="519309" y="1298306"/>
            <a:ext cx="11377619" cy="55596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98447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2: Taking over the machine (cont’d)</a:t>
            </a:r>
          </a:p>
        </p:txBody>
      </p:sp>
      <p:sp>
        <p:nvSpPr>
          <p:cNvPr id="3" name="Content Placeholder 2"/>
          <p:cNvSpPr>
            <a:spLocks noGrp="1"/>
          </p:cNvSpPr>
          <p:nvPr>
            <p:ph idx="1"/>
          </p:nvPr>
        </p:nvSpPr>
        <p:spPr/>
        <p:txBody>
          <a:bodyPr>
            <a:normAutofit fontScale="92500" lnSpcReduction="20000"/>
          </a:bodyPr>
          <a:lstStyle/>
          <a:p>
            <a:r>
              <a:rPr lang="it-IT" dirty="0"/>
              <a:t>Modern operating systems and compilers employ various techniques (like ASLR, DEP, and canaries) to protect against the classic buffer overflow attack. What worked for The Girl with the Dragon Tattoo in the year 2000 will NOT work for us in 2017. There are more advanced forms of the buffer overflow attack (such as return-oriented programming), but we're sticking to the basics here, so we must disable the built-in protection.</a:t>
            </a:r>
          </a:p>
          <a:p>
            <a:r>
              <a:rPr lang="it-IT" dirty="0"/>
              <a:t>Disable ASLR</a:t>
            </a:r>
          </a:p>
          <a:p>
            <a:pPr lvl="1"/>
            <a:r>
              <a:rPr lang="it-IT" dirty="0"/>
              <a:t>less /proc/sys/kernel/randomize_va_space #It will probably say 2. Hit </a:t>
            </a:r>
            <a:r>
              <a:rPr lang="en-US" dirty="0"/>
              <a:t>“</a:t>
            </a:r>
            <a:r>
              <a:rPr lang="it-IT" dirty="0"/>
              <a:t>q</a:t>
            </a:r>
            <a:r>
              <a:rPr lang="en-US" dirty="0"/>
              <a:t>”</a:t>
            </a:r>
            <a:r>
              <a:rPr lang="it-IT" dirty="0"/>
              <a:t> to exit.</a:t>
            </a:r>
          </a:p>
          <a:p>
            <a:pPr lvl="1"/>
            <a:r>
              <a:rPr lang="it-IT" dirty="0"/>
              <a:t>echo "0" &gt; /proc/sys/kernel/randomize_va_space #You could also just vi the file and change the "2" to a "0".</a:t>
            </a:r>
            <a:endParaRPr lang="it-IT" b="1" dirty="0"/>
          </a:p>
          <a:p>
            <a:r>
              <a:rPr lang="it-IT" dirty="0"/>
              <a:t>Add some more flags to the gcc command</a:t>
            </a:r>
          </a:p>
          <a:p>
            <a:pPr lvl="1"/>
            <a:r>
              <a:rPr lang="en-US" dirty="0" err="1"/>
              <a:t>gcc</a:t>
            </a:r>
            <a:r>
              <a:rPr lang="en-US" dirty="0"/>
              <a:t> -g -</a:t>
            </a:r>
            <a:r>
              <a:rPr lang="en-US" dirty="0" err="1"/>
              <a:t>fno</a:t>
            </a:r>
            <a:r>
              <a:rPr lang="en-US" dirty="0"/>
              <a:t>-stack-protector -z </a:t>
            </a:r>
            <a:r>
              <a:rPr lang="en-US" dirty="0" err="1"/>
              <a:t>execstack</a:t>
            </a:r>
            <a:r>
              <a:rPr lang="en-US" dirty="0"/>
              <a:t> -o </a:t>
            </a:r>
            <a:r>
              <a:rPr lang="en-US" dirty="0" err="1"/>
              <a:t>executableFile</a:t>
            </a:r>
            <a:r>
              <a:rPr lang="en-US" dirty="0"/>
              <a:t> </a:t>
            </a:r>
            <a:r>
              <a:rPr lang="en-US" dirty="0" err="1"/>
              <a:t>sourceCode.c</a:t>
            </a:r>
            <a:r>
              <a:rPr lang="en-US" dirty="0"/>
              <a:t> </a:t>
            </a:r>
          </a:p>
          <a:p>
            <a:pPr lvl="1"/>
            <a:r>
              <a:rPr lang="en-US" dirty="0"/>
              <a:t>-</a:t>
            </a:r>
            <a:r>
              <a:rPr lang="en-US" dirty="0" err="1"/>
              <a:t>fno</a:t>
            </a:r>
            <a:r>
              <a:rPr lang="en-US" dirty="0"/>
              <a:t>-stack-protector turns off canary protection</a:t>
            </a:r>
          </a:p>
          <a:p>
            <a:pPr lvl="1"/>
            <a:r>
              <a:rPr lang="en-US" dirty="0"/>
              <a:t>-z </a:t>
            </a:r>
            <a:r>
              <a:rPr lang="en-US" dirty="0" err="1"/>
              <a:t>execstack</a:t>
            </a:r>
            <a:r>
              <a:rPr lang="en-US" dirty="0"/>
              <a:t> turns off DEP</a:t>
            </a:r>
          </a:p>
          <a:p>
            <a:endParaRPr lang="en-US" dirty="0"/>
          </a:p>
        </p:txBody>
      </p:sp>
    </p:spTree>
    <p:extLst>
      <p:ext uri="{BB962C8B-B14F-4D97-AF65-F5344CB8AC3E}">
        <p14:creationId xmlns:p14="http://schemas.microsoft.com/office/powerpoint/2010/main" val="1616239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2: Taking over the machine (cont’d)</a:t>
            </a:r>
          </a:p>
        </p:txBody>
      </p:sp>
      <p:sp>
        <p:nvSpPr>
          <p:cNvPr id="3" name="Content Placeholder 2"/>
          <p:cNvSpPr>
            <a:spLocks noGrp="1"/>
          </p:cNvSpPr>
          <p:nvPr>
            <p:ph idx="1"/>
          </p:nvPr>
        </p:nvSpPr>
        <p:spPr>
          <a:xfrm>
            <a:off x="838200" y="1825625"/>
            <a:ext cx="5839437" cy="4351338"/>
          </a:xfrm>
        </p:spPr>
        <p:txBody>
          <a:bodyPr>
            <a:normAutofit fontScale="70000" lnSpcReduction="20000"/>
          </a:bodyPr>
          <a:lstStyle/>
          <a:p>
            <a:r>
              <a:rPr lang="en-US" dirty="0"/>
              <a:t>Attack 1 and Attack 2 have the same input strength length. Attack 2 has some differences, though.</a:t>
            </a:r>
          </a:p>
          <a:p>
            <a:r>
              <a:rPr lang="en-US" dirty="0"/>
              <a:t>Difference 1: Some of the "A"s will be replaced with our code (hex values from the </a:t>
            </a:r>
            <a:r>
              <a:rPr lang="en-US" dirty="0" err="1"/>
              <a:t>objdump</a:t>
            </a:r>
            <a:r>
              <a:rPr lang="en-US" dirty="0"/>
              <a:t> output).</a:t>
            </a:r>
          </a:p>
          <a:p>
            <a:r>
              <a:rPr lang="en-US" dirty="0"/>
              <a:t>Difference 2: The return address will point to the beginning of our code.</a:t>
            </a:r>
          </a:p>
          <a:p>
            <a:r>
              <a:rPr lang="en-US" dirty="0"/>
              <a:t>As we saw earlier with our x/10gx command, our input string's position in the stack started at 0x00007fffffffe180. However, since we are now compiling the program differently, the address space layout might change. I set a breakpoint and used the "x" feature in the debugger (see earlier slides) to find out the new starting address, which was 0x00007fffffffe150. In the screenshot, we can see that it worked.</a:t>
            </a:r>
          </a:p>
        </p:txBody>
      </p:sp>
      <p:pic>
        <p:nvPicPr>
          <p:cNvPr id="7" name="Picture 6"/>
          <p:cNvPicPr>
            <a:picLocks noChangeAspect="1"/>
          </p:cNvPicPr>
          <p:nvPr/>
        </p:nvPicPr>
        <p:blipFill rotWithShape="1">
          <a:blip r:embed="rId2"/>
          <a:srcRect l="57729" t="22263" r="4083" b="24893"/>
          <a:stretch/>
        </p:blipFill>
        <p:spPr>
          <a:xfrm>
            <a:off x="6744748" y="1690688"/>
            <a:ext cx="5272715" cy="4104166"/>
          </a:xfrm>
          <a:prstGeom prst="rect">
            <a:avLst/>
          </a:prstGeom>
        </p:spPr>
      </p:pic>
    </p:spTree>
    <p:extLst>
      <p:ext uri="{BB962C8B-B14F-4D97-AF65-F5344CB8AC3E}">
        <p14:creationId xmlns:p14="http://schemas.microsoft.com/office/powerpoint/2010/main" val="807243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2: The </a:t>
            </a:r>
            <a:r>
              <a:rPr lang="en-US" dirty="0" err="1"/>
              <a:t>nop</a:t>
            </a:r>
            <a:r>
              <a:rPr lang="en-US" dirty="0"/>
              <a:t> sled technique</a:t>
            </a:r>
          </a:p>
        </p:txBody>
      </p:sp>
      <p:sp>
        <p:nvSpPr>
          <p:cNvPr id="3" name="Content Placeholder 2"/>
          <p:cNvSpPr>
            <a:spLocks noGrp="1"/>
          </p:cNvSpPr>
          <p:nvPr>
            <p:ph idx="1"/>
          </p:nvPr>
        </p:nvSpPr>
        <p:spPr/>
        <p:txBody>
          <a:bodyPr>
            <a:normAutofit fontScale="85000" lnSpcReduction="10000"/>
          </a:bodyPr>
          <a:lstStyle/>
          <a:p>
            <a:r>
              <a:rPr lang="en-US" sz="2000" dirty="0"/>
              <a:t>Let's say we somehow don't have access to the source or executable of the program we are trying to exploit. This means we can't use </a:t>
            </a:r>
            <a:r>
              <a:rPr lang="en-US" sz="2000" dirty="0" err="1"/>
              <a:t>gdb</a:t>
            </a:r>
            <a:r>
              <a:rPr lang="en-US" sz="2000" dirty="0"/>
              <a:t>.</a:t>
            </a:r>
          </a:p>
          <a:p>
            <a:r>
              <a:rPr lang="en-US" sz="2000" dirty="0"/>
              <a:t>We can easily get the length of the buffer by trying different inputs and determining the minimum length at which we get a </a:t>
            </a:r>
            <a:r>
              <a:rPr lang="en-US" sz="2000" dirty="0" err="1"/>
              <a:t>seg</a:t>
            </a:r>
            <a:r>
              <a:rPr lang="en-US" sz="2000" dirty="0"/>
              <a:t> fault.</a:t>
            </a:r>
          </a:p>
          <a:p>
            <a:r>
              <a:rPr lang="en-US" sz="2000" dirty="0"/>
              <a:t>In some cases, we don't know the exact address space layout (meaning we don't know the return address), but if the buffer is much longer than our shellcode, we can use </a:t>
            </a:r>
            <a:r>
              <a:rPr lang="en-US" sz="2000" dirty="0" err="1"/>
              <a:t>nop</a:t>
            </a:r>
            <a:r>
              <a:rPr lang="en-US" sz="2000" dirty="0"/>
              <a:t> instructions instead of "A"s. "</a:t>
            </a:r>
            <a:r>
              <a:rPr lang="en-US" sz="2000" dirty="0" err="1"/>
              <a:t>Nop</a:t>
            </a:r>
            <a:r>
              <a:rPr lang="en-US" sz="2000" dirty="0"/>
              <a:t>" means "do nothing and hop to the next instruction". The hex code for </a:t>
            </a:r>
            <a:r>
              <a:rPr lang="en-US" sz="2000" dirty="0" err="1"/>
              <a:t>nop</a:t>
            </a:r>
            <a:r>
              <a:rPr lang="en-US" sz="2000" dirty="0"/>
              <a:t> is \x90. </a:t>
            </a:r>
          </a:p>
          <a:p>
            <a:r>
              <a:rPr lang="en-US" sz="2000" dirty="0"/>
              <a:t>Yes, we could replace the "A"s with "\x90"s, since "\x90"s are an equally good space filler. But this would give us no advantage over simply using "A"s.</a:t>
            </a:r>
          </a:p>
          <a:p>
            <a:r>
              <a:rPr lang="en-US" sz="2000" dirty="0"/>
              <a:t>The point is to insert the </a:t>
            </a:r>
            <a:r>
              <a:rPr lang="en-US" sz="2000" dirty="0" err="1"/>
              <a:t>nops</a:t>
            </a:r>
            <a:r>
              <a:rPr lang="en-US" sz="2000" dirty="0"/>
              <a:t> </a:t>
            </a:r>
            <a:r>
              <a:rPr lang="en-US" sz="2000" b="1" dirty="0"/>
              <a:t>BEFORE</a:t>
            </a:r>
            <a:r>
              <a:rPr lang="en-US" sz="2000" dirty="0"/>
              <a:t> our code, not after. We call this a "</a:t>
            </a:r>
            <a:r>
              <a:rPr lang="en-US" sz="2000" dirty="0" err="1"/>
              <a:t>nop</a:t>
            </a:r>
            <a:r>
              <a:rPr lang="en-US" sz="2000" dirty="0"/>
              <a:t> sled".</a:t>
            </a:r>
          </a:p>
          <a:p>
            <a:r>
              <a:rPr lang="en-US" sz="2000" dirty="0"/>
              <a:t>We can then make our return address point either to the beginning of our code or to ANY NOP INSTRUCTION. If we land on a </a:t>
            </a:r>
            <a:r>
              <a:rPr lang="en-US" sz="2000" dirty="0" err="1"/>
              <a:t>nop</a:t>
            </a:r>
            <a:r>
              <a:rPr lang="en-US" sz="2000" dirty="0"/>
              <a:t> instruction, the CPU will "slide down" the </a:t>
            </a:r>
            <a:r>
              <a:rPr lang="en-US" sz="2000" dirty="0" err="1"/>
              <a:t>nop</a:t>
            </a:r>
            <a:r>
              <a:rPr lang="en-US" sz="2000" dirty="0"/>
              <a:t> sled to the beginning of our code.</a:t>
            </a:r>
          </a:p>
          <a:p>
            <a:r>
              <a:rPr lang="en-US" sz="2000" dirty="0"/>
              <a:t>The purpose of the </a:t>
            </a:r>
            <a:r>
              <a:rPr lang="en-US" sz="2000" dirty="0" err="1"/>
              <a:t>nop</a:t>
            </a:r>
            <a:r>
              <a:rPr lang="en-US" sz="2000" dirty="0"/>
              <a:t> sled is for us to NOT have to try every single possible return address (since this might take too long). For example, if our </a:t>
            </a:r>
            <a:r>
              <a:rPr lang="en-US" sz="2000" dirty="0" err="1"/>
              <a:t>nop</a:t>
            </a:r>
            <a:r>
              <a:rPr lang="en-US" sz="2000" dirty="0"/>
              <a:t> sled is 1000 </a:t>
            </a:r>
            <a:r>
              <a:rPr lang="en-US" sz="2000" dirty="0" err="1"/>
              <a:t>nops</a:t>
            </a:r>
            <a:r>
              <a:rPr lang="en-US" sz="2000" dirty="0"/>
              <a:t> long, we need only try every 1000</a:t>
            </a:r>
            <a:r>
              <a:rPr lang="en-US" sz="2000" baseline="30000" dirty="0"/>
              <a:t>th</a:t>
            </a:r>
            <a:r>
              <a:rPr lang="en-US" sz="2000" dirty="0"/>
              <a:t> address.</a:t>
            </a:r>
          </a:p>
          <a:p>
            <a:r>
              <a:rPr lang="en-US" sz="2000" dirty="0"/>
              <a:t>Diagram on next slide.</a:t>
            </a:r>
          </a:p>
        </p:txBody>
      </p:sp>
    </p:spTree>
    <p:extLst>
      <p:ext uri="{BB962C8B-B14F-4D97-AF65-F5344CB8AC3E}">
        <p14:creationId xmlns:p14="http://schemas.microsoft.com/office/powerpoint/2010/main" val="1887137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Ignore this slide</a:t>
            </a:r>
          </a:p>
        </p:txBody>
      </p:sp>
      <p:sp>
        <p:nvSpPr>
          <p:cNvPr id="3" name="Content Placeholder 2"/>
          <p:cNvSpPr>
            <a:spLocks noGrp="1"/>
          </p:cNvSpPr>
          <p:nvPr>
            <p:ph idx="1"/>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593880545"/>
              </p:ext>
            </p:extLst>
          </p:nvPr>
        </p:nvGraphicFramePr>
        <p:xfrm>
          <a:off x="1061937" y="2469000"/>
          <a:ext cx="9568349" cy="3771900"/>
        </p:xfrm>
        <a:graphic>
          <a:graphicData uri="http://schemas.openxmlformats.org/drawingml/2006/table">
            <a:tbl>
              <a:tblPr/>
              <a:tblGrid>
                <a:gridCol w="823084">
                  <a:extLst>
                    <a:ext uri="{9D8B030D-6E8A-4147-A177-3AD203B41FA5}">
                      <a16:colId xmlns:a16="http://schemas.microsoft.com/office/drawing/2014/main" val="347892608"/>
                    </a:ext>
                  </a:extLst>
                </a:gridCol>
                <a:gridCol w="1063149">
                  <a:extLst>
                    <a:ext uri="{9D8B030D-6E8A-4147-A177-3AD203B41FA5}">
                      <a16:colId xmlns:a16="http://schemas.microsoft.com/office/drawing/2014/main" val="1769511310"/>
                    </a:ext>
                  </a:extLst>
                </a:gridCol>
                <a:gridCol w="823084">
                  <a:extLst>
                    <a:ext uri="{9D8B030D-6E8A-4147-A177-3AD203B41FA5}">
                      <a16:colId xmlns:a16="http://schemas.microsoft.com/office/drawing/2014/main" val="822094950"/>
                    </a:ext>
                  </a:extLst>
                </a:gridCol>
                <a:gridCol w="823084">
                  <a:extLst>
                    <a:ext uri="{9D8B030D-6E8A-4147-A177-3AD203B41FA5}">
                      <a16:colId xmlns:a16="http://schemas.microsoft.com/office/drawing/2014/main" val="1249884062"/>
                    </a:ext>
                  </a:extLst>
                </a:gridCol>
                <a:gridCol w="1971201">
                  <a:extLst>
                    <a:ext uri="{9D8B030D-6E8A-4147-A177-3AD203B41FA5}">
                      <a16:colId xmlns:a16="http://schemas.microsoft.com/office/drawing/2014/main" val="3484523640"/>
                    </a:ext>
                  </a:extLst>
                </a:gridCol>
                <a:gridCol w="52213">
                  <a:extLst>
                    <a:ext uri="{9D8B030D-6E8A-4147-A177-3AD203B41FA5}">
                      <a16:colId xmlns:a16="http://schemas.microsoft.com/office/drawing/2014/main" val="828014755"/>
                    </a:ext>
                  </a:extLst>
                </a:gridCol>
                <a:gridCol w="823084">
                  <a:extLst>
                    <a:ext uri="{9D8B030D-6E8A-4147-A177-3AD203B41FA5}">
                      <a16:colId xmlns:a16="http://schemas.microsoft.com/office/drawing/2014/main" val="164701989"/>
                    </a:ext>
                  </a:extLst>
                </a:gridCol>
                <a:gridCol w="823084">
                  <a:extLst>
                    <a:ext uri="{9D8B030D-6E8A-4147-A177-3AD203B41FA5}">
                      <a16:colId xmlns:a16="http://schemas.microsoft.com/office/drawing/2014/main" val="2672761153"/>
                    </a:ext>
                  </a:extLst>
                </a:gridCol>
                <a:gridCol w="823084">
                  <a:extLst>
                    <a:ext uri="{9D8B030D-6E8A-4147-A177-3AD203B41FA5}">
                      <a16:colId xmlns:a16="http://schemas.microsoft.com/office/drawing/2014/main" val="655970667"/>
                    </a:ext>
                  </a:extLst>
                </a:gridCol>
                <a:gridCol w="1543282">
                  <a:extLst>
                    <a:ext uri="{9D8B030D-6E8A-4147-A177-3AD203B41FA5}">
                      <a16:colId xmlns:a16="http://schemas.microsoft.com/office/drawing/2014/main" val="3033431520"/>
                    </a:ext>
                  </a:extLst>
                </a:gridCol>
              </a:tblGrid>
              <a:tr h="237913">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1" i="0" u="none" strike="noStrike" dirty="0">
                          <a:solidFill>
                            <a:srgbClr val="000000"/>
                          </a:solidFill>
                          <a:effectLst/>
                          <a:latin typeface="Calibri" panose="020F0502020204030204" pitchFamily="34" charset="0"/>
                        </a:rPr>
                        <a:t>Address</a:t>
                      </a:r>
                    </a:p>
                  </a:txBody>
                  <a:tcPr marL="9525" marR="9525" marT="9525" marB="0" anchor="b">
                    <a:lnL>
                      <a:noFill/>
                    </a:lnL>
                    <a:lnR>
                      <a:noFill/>
                    </a:lnR>
                    <a:lnT>
                      <a:noFill/>
                    </a:lnT>
                    <a:lnB>
                      <a:noFill/>
                    </a:lnB>
                  </a:tcPr>
                </a:tc>
                <a:tc>
                  <a:txBody>
                    <a:bodyPr/>
                    <a:lstStyle/>
                    <a:p>
                      <a:pPr algn="l" fontAlgn="b"/>
                      <a:r>
                        <a:rPr lang="en-US" sz="1600" b="1" i="0" u="none" strike="noStrike" dirty="0">
                          <a:solidFill>
                            <a:srgbClr val="000000"/>
                          </a:solidFill>
                          <a:effectLst/>
                          <a:latin typeface="Calibri" panose="020F0502020204030204" pitchFamily="34" charset="0"/>
                        </a:rPr>
                        <a:t>Content</a:t>
                      </a: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1" i="0" u="none" strike="noStrike" dirty="0">
                          <a:solidFill>
                            <a:srgbClr val="000000"/>
                          </a:solidFill>
                          <a:effectLst/>
                          <a:latin typeface="Calibri" panose="020F0502020204030204" pitchFamily="34" charset="0"/>
                        </a:rPr>
                        <a:t>Address</a:t>
                      </a:r>
                    </a:p>
                  </a:txBody>
                  <a:tcPr marL="9525" marR="9525" marT="9525" marB="0" anchor="b">
                    <a:lnL>
                      <a:noFill/>
                    </a:lnL>
                    <a:lnR>
                      <a:noFill/>
                    </a:lnR>
                    <a:lnT>
                      <a:noFill/>
                    </a:lnT>
                    <a:lnB>
                      <a:noFill/>
                    </a:lnB>
                  </a:tcPr>
                </a:tc>
                <a:tc>
                  <a:txBody>
                    <a:bodyPr/>
                    <a:lstStyle/>
                    <a:p>
                      <a:pPr algn="l" fontAlgn="b"/>
                      <a:r>
                        <a:rPr lang="en-US" sz="1600" b="1" i="0" u="none" strike="noStrike" dirty="0">
                          <a:solidFill>
                            <a:srgbClr val="000000"/>
                          </a:solidFill>
                          <a:effectLst/>
                          <a:latin typeface="Calibri" panose="020F0502020204030204" pitchFamily="34" charset="0"/>
                        </a:rPr>
                        <a:t>Content</a:t>
                      </a: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4143938456"/>
                  </a:ext>
                </a:extLst>
              </a:tr>
              <a:tr h="237913">
                <a:tc gridSpan="2">
                  <a:txBody>
                    <a:bodyPr/>
                    <a:lstStyle/>
                    <a:p>
                      <a:pPr algn="l" fontAlgn="b"/>
                      <a:r>
                        <a:rPr lang="en-US" sz="1600" b="0" i="0" u="none" strike="noStrike">
                          <a:solidFill>
                            <a:srgbClr val="000000"/>
                          </a:solidFill>
                          <a:effectLst/>
                          <a:latin typeface="Calibri" panose="020F0502020204030204" pitchFamily="34" charset="0"/>
                        </a:rPr>
                        <a:t>Top of stack frame</a:t>
                      </a:r>
                    </a:p>
                  </a:txBody>
                  <a:tcPr marL="9525" marR="9525" marT="9525" marB="0" anchor="b">
                    <a:lnL>
                      <a:noFill/>
                    </a:lnL>
                    <a:lnR>
                      <a:noFill/>
                    </a:lnR>
                    <a:lnT>
                      <a:noFill/>
                    </a:lnT>
                    <a:lnB>
                      <a:noFill/>
                    </a:lnB>
                  </a:tcPr>
                </a:tc>
                <a:tc hMerge="1">
                  <a:txBody>
                    <a:bodyPr/>
                    <a:lstStyle/>
                    <a:p>
                      <a:endParaRPr lang="en-US"/>
                    </a:p>
                  </a:txBody>
                  <a:tcPr/>
                </a:tc>
                <a:tc>
                  <a:txBody>
                    <a:bodyPr/>
                    <a:lstStyle/>
                    <a:p>
                      <a:pPr algn="r" fontAlgn="b"/>
                      <a:r>
                        <a:rPr lang="en-US" sz="1600" b="1" i="0" u="none" strike="noStrike" dirty="0">
                          <a:solidFill>
                            <a:srgbClr val="000000"/>
                          </a:solidFill>
                          <a:effectLst/>
                          <a:latin typeface="Calibri" panose="020F0502020204030204" pitchFamily="34" charset="0"/>
                        </a:rPr>
                        <a:t>ESP</a:t>
                      </a:r>
                      <a:r>
                        <a:rPr lang="en-US" sz="1600" b="0" i="0" u="none" strike="noStrike" dirty="0">
                          <a:solidFill>
                            <a:srgbClr val="000000"/>
                          </a:solidFill>
                          <a:effectLst/>
                          <a:latin typeface="Calibri" panose="020F0502020204030204" pitchFamily="34" charset="0"/>
                        </a:rPr>
                        <a:t>-&gt;</a:t>
                      </a: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0x123</a:t>
                      </a:r>
                    </a:p>
                  </a:txBody>
                  <a:tcPr marL="9525" marR="9525" marT="9525" marB="0" anchor="b">
                    <a:lnL>
                      <a:noFill/>
                    </a:lnL>
                    <a:lnR>
                      <a:noFill/>
                    </a:lnR>
                    <a:lnT>
                      <a:noFill/>
                    </a:lnT>
                    <a:lnB>
                      <a:noFill/>
                    </a:lnB>
                  </a:tcPr>
                </a:tc>
                <a:tc rowSpan="10">
                  <a:txBody>
                    <a:bodyPr/>
                    <a:lstStyle/>
                    <a:p>
                      <a:pPr algn="l" fontAlgn="t"/>
                      <a:endParaRPr lang="en-US" sz="1600" b="0" i="0" u="none" strike="noStrike" dirty="0">
                        <a:solidFill>
                          <a:srgbClr val="000000"/>
                        </a:solidFill>
                        <a:effectLst/>
                        <a:latin typeface="Calibri" panose="020F0502020204030204" pitchFamily="34" charset="0"/>
                      </a:endParaRPr>
                    </a:p>
                    <a:p>
                      <a:pPr algn="l" fontAlgn="t"/>
                      <a:endParaRPr lang="en-US" sz="1600" b="0" i="0" u="none" strike="noStrike" dirty="0">
                        <a:solidFill>
                          <a:srgbClr val="000000"/>
                        </a:solidFill>
                        <a:effectLst/>
                        <a:latin typeface="Calibri" panose="020F0502020204030204" pitchFamily="34" charset="0"/>
                      </a:endParaRPr>
                    </a:p>
                    <a:p>
                      <a:pPr algn="l" fontAlgn="t"/>
                      <a:endParaRPr lang="en-US" sz="1600" b="0" i="0" u="none" strike="noStrike" dirty="0">
                        <a:solidFill>
                          <a:srgbClr val="000000"/>
                        </a:solidFill>
                        <a:effectLst/>
                        <a:latin typeface="Calibri" panose="020F0502020204030204" pitchFamily="34" charset="0"/>
                      </a:endParaRPr>
                    </a:p>
                    <a:p>
                      <a:pPr algn="l" fontAlgn="t"/>
                      <a:r>
                        <a:rPr lang="en-US" sz="1600" b="0" i="0" u="none" strike="noStrike" dirty="0">
                          <a:solidFill>
                            <a:srgbClr val="000000"/>
                          </a:solidFill>
                          <a:effectLst/>
                          <a:latin typeface="Calibri" panose="020F0502020204030204" pitchFamily="34" charset="0"/>
                        </a:rPr>
                        <a:t>Arguments and local variables are stored in memory addresses ranging from 0x123 to 0x12c.</a:t>
                      </a:r>
                    </a:p>
                  </a:txBody>
                  <a:tcPr marL="9525" marR="9525" marT="9525" marB="0">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600" b="1" i="0" u="none" strike="noStrike" dirty="0">
                          <a:solidFill>
                            <a:srgbClr val="000000"/>
                          </a:solidFill>
                          <a:effectLst/>
                          <a:latin typeface="Calibri" panose="020F0502020204030204" pitchFamily="34" charset="0"/>
                        </a:rPr>
                        <a:t>ESP-</a:t>
                      </a:r>
                      <a:r>
                        <a:rPr lang="en-US" sz="1600" b="0" i="0" u="none" strike="noStrike" dirty="0">
                          <a:solidFill>
                            <a:srgbClr val="000000"/>
                          </a:solidFill>
                          <a:effectLst/>
                          <a:latin typeface="Calibri" panose="020F0502020204030204" pitchFamily="34" charset="0"/>
                        </a:rPr>
                        <a:t>&gt;</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0x123</a:t>
                      </a:r>
                    </a:p>
                  </a:txBody>
                  <a:tcPr marL="9525" marR="9525" marT="9525" marB="0" anchor="b">
                    <a:lnL>
                      <a:noFill/>
                    </a:lnL>
                    <a:lnR>
                      <a:noFill/>
                    </a:lnR>
                    <a:lnT>
                      <a:noFill/>
                    </a:lnT>
                    <a:lnB>
                      <a:noFill/>
                    </a:lnB>
                    <a:solidFill>
                      <a:srgbClr val="FFFF00"/>
                    </a:solidFill>
                  </a:tcPr>
                </a:tc>
                <a:tc>
                  <a:txBody>
                    <a:bodyPr/>
                    <a:lstStyle/>
                    <a:p>
                      <a:pPr algn="ctr" fontAlgn="b"/>
                      <a:r>
                        <a:rPr lang="en-US" sz="1600" b="0" i="0" u="none" strike="noStrike" dirty="0">
                          <a:solidFill>
                            <a:srgbClr val="000000"/>
                          </a:solidFill>
                          <a:effectLst/>
                          <a:latin typeface="Calibri" panose="020F0502020204030204" pitchFamily="34" charset="0"/>
                        </a:rPr>
                        <a:t>0x90</a:t>
                      </a:r>
                    </a:p>
                  </a:txBody>
                  <a:tcPr marL="9525" marR="9525" marT="9525" marB="0" anchor="b">
                    <a:lnL>
                      <a:noFill/>
                    </a:lnL>
                    <a:lnR>
                      <a:noFill/>
                    </a:lnR>
                    <a:lnT>
                      <a:noFill/>
                    </a:lnT>
                    <a:lnB>
                      <a:noFill/>
                    </a:lnB>
                    <a:solidFill>
                      <a:srgbClr val="00B050"/>
                    </a:solidFill>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859003280"/>
                  </a:ext>
                </a:extLst>
              </a:tr>
              <a:tr h="237913">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0x124</a:t>
                      </a:r>
                    </a:p>
                  </a:txBody>
                  <a:tcPr marL="9525" marR="9525" marT="9525" marB="0" anchor="b">
                    <a:lnL>
                      <a:noFill/>
                    </a:lnL>
                    <a:lnR>
                      <a:noFill/>
                    </a:lnR>
                    <a:lnT>
                      <a:noFill/>
                    </a:lnT>
                    <a:lnB>
                      <a:noFill/>
                    </a:lnB>
                  </a:tcPr>
                </a:tc>
                <a:tc vMerge="1">
                  <a:txBody>
                    <a:bodyPr/>
                    <a:lstStyle/>
                    <a:p>
                      <a:endParaRPr lang="en-US"/>
                    </a:p>
                  </a:txBody>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0x124</a:t>
                      </a:r>
                    </a:p>
                  </a:txBody>
                  <a:tcPr marL="9525" marR="9525" marT="9525" marB="0" anchor="b">
                    <a:lnL>
                      <a:noFill/>
                    </a:lnL>
                    <a:lnR>
                      <a:noFill/>
                    </a:lnR>
                    <a:lnT>
                      <a:noFill/>
                    </a:lnT>
                    <a:lnB>
                      <a:noFill/>
                    </a:lnB>
                    <a:solidFill>
                      <a:srgbClr val="FFFF0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0x90</a:t>
                      </a:r>
                    </a:p>
                  </a:txBody>
                  <a:tcPr marL="9525" marR="9525" marT="9525" marB="0" anchor="b">
                    <a:lnL>
                      <a:noFill/>
                    </a:lnL>
                    <a:lnR>
                      <a:noFill/>
                    </a:lnR>
                    <a:lnT>
                      <a:noFill/>
                    </a:lnT>
                    <a:lnB>
                      <a:noFill/>
                    </a:lnB>
                    <a:solidFill>
                      <a:srgbClr val="00B050"/>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585244772"/>
                  </a:ext>
                </a:extLst>
              </a:tr>
              <a:tr h="237913">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0x125</a:t>
                      </a:r>
                    </a:p>
                  </a:txBody>
                  <a:tcPr marL="9525" marR="9525" marT="9525" marB="0" anchor="b">
                    <a:lnL>
                      <a:noFill/>
                    </a:lnL>
                    <a:lnR>
                      <a:noFill/>
                    </a:lnR>
                    <a:lnT>
                      <a:noFill/>
                    </a:lnT>
                    <a:lnB>
                      <a:noFill/>
                    </a:lnB>
                  </a:tcPr>
                </a:tc>
                <a:tc vMerge="1">
                  <a:txBody>
                    <a:bodyPr/>
                    <a:lstStyle/>
                    <a:p>
                      <a:endParaRPr lang="en-US"/>
                    </a:p>
                  </a:txBody>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0x125</a:t>
                      </a:r>
                    </a:p>
                  </a:txBody>
                  <a:tcPr marL="9525" marR="9525" marT="9525" marB="0" anchor="b">
                    <a:lnL>
                      <a:noFill/>
                    </a:lnL>
                    <a:lnR>
                      <a:noFill/>
                    </a:lnR>
                    <a:lnT>
                      <a:noFill/>
                    </a:lnT>
                    <a:lnB>
                      <a:noFill/>
                    </a:lnB>
                    <a:solidFill>
                      <a:srgbClr val="FFFF0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0x90</a:t>
                      </a:r>
                    </a:p>
                  </a:txBody>
                  <a:tcPr marL="9525" marR="9525" marT="9525" marB="0" anchor="b">
                    <a:lnL>
                      <a:noFill/>
                    </a:lnL>
                    <a:lnR>
                      <a:noFill/>
                    </a:lnR>
                    <a:lnT>
                      <a:noFill/>
                    </a:lnT>
                    <a:lnB>
                      <a:noFill/>
                    </a:lnB>
                    <a:solidFill>
                      <a:srgbClr val="00B050"/>
                    </a:solidFill>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623631362"/>
                  </a:ext>
                </a:extLst>
              </a:tr>
              <a:tr h="237913">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0x126</a:t>
                      </a:r>
                    </a:p>
                  </a:txBody>
                  <a:tcPr marL="9525" marR="9525" marT="9525" marB="0" anchor="b">
                    <a:lnL>
                      <a:noFill/>
                    </a:lnL>
                    <a:lnR>
                      <a:noFill/>
                    </a:lnR>
                    <a:lnT>
                      <a:noFill/>
                    </a:lnT>
                    <a:lnB>
                      <a:noFill/>
                    </a:lnB>
                  </a:tcPr>
                </a:tc>
                <a:tc vMerge="1">
                  <a:txBody>
                    <a:bodyPr/>
                    <a:lstStyle/>
                    <a:p>
                      <a:endParaRPr lang="en-US"/>
                    </a:p>
                  </a:txBody>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0x126</a:t>
                      </a:r>
                    </a:p>
                  </a:txBody>
                  <a:tcPr marL="9525" marR="9525" marT="9525" marB="0" anchor="b">
                    <a:lnL>
                      <a:noFill/>
                    </a:lnL>
                    <a:lnR>
                      <a:noFill/>
                    </a:lnR>
                    <a:lnT>
                      <a:noFill/>
                    </a:lnT>
                    <a:lnB>
                      <a:noFill/>
                    </a:lnB>
                    <a:solidFill>
                      <a:srgbClr val="FFFF0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0x90</a:t>
                      </a:r>
                    </a:p>
                  </a:txBody>
                  <a:tcPr marL="9525" marR="9525" marT="9525" marB="0" anchor="b">
                    <a:lnL>
                      <a:noFill/>
                    </a:lnL>
                    <a:lnR>
                      <a:noFill/>
                    </a:lnR>
                    <a:lnT>
                      <a:noFill/>
                    </a:lnT>
                    <a:lnB>
                      <a:noFill/>
                    </a:lnB>
                    <a:solidFill>
                      <a:srgbClr val="00B050"/>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err="1">
                          <a:solidFill>
                            <a:srgbClr val="000000"/>
                          </a:solidFill>
                          <a:effectLst/>
                          <a:latin typeface="Calibri" panose="020F0502020204030204" pitchFamily="34" charset="0"/>
                        </a:rPr>
                        <a:t>Nop</a:t>
                      </a:r>
                      <a:r>
                        <a:rPr lang="en-US" sz="1600" b="0" i="0" u="none" strike="noStrike" dirty="0">
                          <a:solidFill>
                            <a:srgbClr val="000000"/>
                          </a:solidFill>
                          <a:effectLst/>
                          <a:latin typeface="Calibri" panose="020F0502020204030204" pitchFamily="34" charset="0"/>
                        </a:rPr>
                        <a:t> "sled"</a:t>
                      </a:r>
                    </a:p>
                  </a:txBody>
                  <a:tcPr marL="9525" marR="9525" marT="9525" marB="0" anchor="b">
                    <a:lnL>
                      <a:noFill/>
                    </a:lnL>
                    <a:lnR>
                      <a:noFill/>
                    </a:lnR>
                    <a:lnT>
                      <a:noFill/>
                    </a:lnT>
                    <a:lnB>
                      <a:noFill/>
                    </a:lnB>
                  </a:tcPr>
                </a:tc>
                <a:extLst>
                  <a:ext uri="{0D108BD9-81ED-4DB2-BD59-A6C34878D82A}">
                    <a16:rowId xmlns:a16="http://schemas.microsoft.com/office/drawing/2014/main" val="3088103872"/>
                  </a:ext>
                </a:extLst>
              </a:tr>
              <a:tr h="237913">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0x127</a:t>
                      </a:r>
                    </a:p>
                  </a:txBody>
                  <a:tcPr marL="9525" marR="9525" marT="9525" marB="0" anchor="b">
                    <a:lnL>
                      <a:noFill/>
                    </a:lnL>
                    <a:lnR>
                      <a:noFill/>
                    </a:lnR>
                    <a:lnT>
                      <a:noFill/>
                    </a:lnT>
                    <a:lnB>
                      <a:noFill/>
                    </a:lnB>
                  </a:tcPr>
                </a:tc>
                <a:tc vMerge="1">
                  <a:txBody>
                    <a:bodyPr/>
                    <a:lstStyle/>
                    <a:p>
                      <a:endParaRPr lang="en-US"/>
                    </a:p>
                  </a:txBody>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0x127</a:t>
                      </a:r>
                    </a:p>
                  </a:txBody>
                  <a:tcPr marL="9525" marR="9525" marT="9525" marB="0" anchor="b">
                    <a:lnL>
                      <a:noFill/>
                    </a:lnL>
                    <a:lnR>
                      <a:noFill/>
                    </a:lnR>
                    <a:lnT>
                      <a:noFill/>
                    </a:lnT>
                    <a:lnB>
                      <a:noFill/>
                    </a:lnB>
                    <a:solidFill>
                      <a:srgbClr val="FFFF0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0x90</a:t>
                      </a:r>
                    </a:p>
                  </a:txBody>
                  <a:tcPr marL="9525" marR="9525" marT="9525" marB="0" anchor="b">
                    <a:lnL>
                      <a:noFill/>
                    </a:lnL>
                    <a:lnR>
                      <a:noFill/>
                    </a:lnR>
                    <a:lnT>
                      <a:noFill/>
                    </a:lnT>
                    <a:lnB>
                      <a:noFill/>
                    </a:lnB>
                    <a:solidFill>
                      <a:srgbClr val="00B050"/>
                    </a:solidFill>
                  </a:tcPr>
                </a:tc>
                <a:tc rowSpan="6">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90302854"/>
                  </a:ext>
                </a:extLst>
              </a:tr>
              <a:tr h="237913">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0x128</a:t>
                      </a:r>
                    </a:p>
                  </a:txBody>
                  <a:tcPr marL="9525" marR="9525" marT="9525" marB="0" anchor="b">
                    <a:lnL>
                      <a:noFill/>
                    </a:lnL>
                    <a:lnR>
                      <a:noFill/>
                    </a:lnR>
                    <a:lnT>
                      <a:noFill/>
                    </a:lnT>
                    <a:lnB>
                      <a:noFill/>
                    </a:lnB>
                  </a:tcPr>
                </a:tc>
                <a:tc vMerge="1">
                  <a:txBody>
                    <a:bodyPr/>
                    <a:lstStyle/>
                    <a:p>
                      <a:endParaRPr lang="en-US"/>
                    </a:p>
                  </a:txBody>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0x128</a:t>
                      </a:r>
                    </a:p>
                  </a:txBody>
                  <a:tcPr marL="9525" marR="9525" marT="9525" marB="0" anchor="b">
                    <a:lnL>
                      <a:noFill/>
                    </a:lnL>
                    <a:lnR>
                      <a:noFill/>
                    </a:lnR>
                    <a:lnT>
                      <a:noFill/>
                    </a:lnT>
                    <a:lnB>
                      <a:noFill/>
                    </a:lnB>
                    <a:solidFill>
                      <a:srgbClr val="FFFF0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Calibri" panose="020F0502020204030204" pitchFamily="34" charset="0"/>
                        </a:rPr>
                        <a:t>0x90</a:t>
                      </a:r>
                    </a:p>
                  </a:txBody>
                  <a:tcPr marL="9525" marR="9525" marT="9525" marB="0" anchor="b">
                    <a:lnL>
                      <a:noFill/>
                    </a:lnL>
                    <a:lnR>
                      <a:noFill/>
                    </a:lnR>
                    <a:lnT>
                      <a:noFill/>
                    </a:lnT>
                    <a:lnB>
                      <a:noFill/>
                    </a:lnB>
                    <a:solidFill>
                      <a:srgbClr val="00B050"/>
                    </a:solidFill>
                  </a:tcPr>
                </a:tc>
                <a:tc vMerge="1">
                  <a:txBody>
                    <a:bodyPr/>
                    <a:lstStyle/>
                    <a:p>
                      <a:endParaRPr lang="en-US"/>
                    </a:p>
                  </a:txBody>
                  <a:tcPr/>
                </a:tc>
                <a:extLst>
                  <a:ext uri="{0D108BD9-81ED-4DB2-BD59-A6C34878D82A}">
                    <a16:rowId xmlns:a16="http://schemas.microsoft.com/office/drawing/2014/main" val="3746105497"/>
                  </a:ext>
                </a:extLst>
              </a:tr>
              <a:tr h="237913">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0x129</a:t>
                      </a:r>
                    </a:p>
                  </a:txBody>
                  <a:tcPr marL="9525" marR="9525" marT="9525" marB="0" anchor="b">
                    <a:lnL>
                      <a:noFill/>
                    </a:lnL>
                    <a:lnR>
                      <a:noFill/>
                    </a:lnR>
                    <a:lnT>
                      <a:noFill/>
                    </a:lnT>
                    <a:lnB>
                      <a:noFill/>
                    </a:lnB>
                  </a:tcPr>
                </a:tc>
                <a:tc vMerge="1">
                  <a:txBody>
                    <a:bodyPr/>
                    <a:lstStyle/>
                    <a:p>
                      <a:endParaRPr lang="en-US"/>
                    </a:p>
                  </a:txBody>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0x129</a:t>
                      </a:r>
                    </a:p>
                  </a:txBody>
                  <a:tcPr marL="9525" marR="9525" marT="9525" marB="0" anchor="b">
                    <a:lnL>
                      <a:noFill/>
                    </a:lnL>
                    <a:lnR>
                      <a:noFill/>
                    </a:lnR>
                    <a:lnT>
                      <a:noFill/>
                    </a:lnT>
                    <a:lnB>
                      <a:noFill/>
                    </a:lnB>
                    <a:solidFill>
                      <a:srgbClr val="FFFF00"/>
                    </a:solidFill>
                  </a:tcPr>
                </a:tc>
                <a:tc>
                  <a:txBody>
                    <a:bodyPr/>
                    <a:lstStyle/>
                    <a:p>
                      <a:pPr algn="ctr" fontAlgn="b"/>
                      <a:r>
                        <a:rPr lang="en-US" sz="1600" b="0" i="0" u="none" strike="noStrike">
                          <a:solidFill>
                            <a:srgbClr val="000000"/>
                          </a:solidFill>
                          <a:effectLst/>
                          <a:latin typeface="Calibri" panose="020F0502020204030204" pitchFamily="34" charset="0"/>
                        </a:rPr>
                        <a:t>your</a:t>
                      </a:r>
                    </a:p>
                  </a:txBody>
                  <a:tcPr marL="9525" marR="9525" marT="9525" marB="0" anchor="b">
                    <a:lnL>
                      <a:noFill/>
                    </a:lnL>
                    <a:lnR>
                      <a:noFill/>
                    </a:lnR>
                    <a:lnT>
                      <a:noFill/>
                    </a:lnT>
                    <a:lnB>
                      <a:noFill/>
                    </a:lnB>
                    <a:solidFill>
                      <a:srgbClr val="FFC000"/>
                    </a:solidFill>
                  </a:tcPr>
                </a:tc>
                <a:tc vMerge="1">
                  <a:txBody>
                    <a:bodyPr/>
                    <a:lstStyle/>
                    <a:p>
                      <a:endParaRPr lang="en-US"/>
                    </a:p>
                  </a:txBody>
                  <a:tcPr/>
                </a:tc>
                <a:extLst>
                  <a:ext uri="{0D108BD9-81ED-4DB2-BD59-A6C34878D82A}">
                    <a16:rowId xmlns:a16="http://schemas.microsoft.com/office/drawing/2014/main" val="4092607835"/>
                  </a:ext>
                </a:extLst>
              </a:tr>
              <a:tr h="237913">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0x12a</a:t>
                      </a:r>
                    </a:p>
                  </a:txBody>
                  <a:tcPr marL="9525" marR="9525" marT="9525" marB="0" anchor="b">
                    <a:lnL>
                      <a:noFill/>
                    </a:lnL>
                    <a:lnR>
                      <a:noFill/>
                    </a:lnR>
                    <a:lnT>
                      <a:noFill/>
                    </a:lnT>
                    <a:lnB>
                      <a:noFill/>
                    </a:lnB>
                  </a:tcPr>
                </a:tc>
                <a:tc vMerge="1">
                  <a:txBody>
                    <a:bodyPr/>
                    <a:lstStyle/>
                    <a:p>
                      <a:endParaRPr lang="en-US"/>
                    </a:p>
                  </a:txBody>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0x12a</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nefarious</a:t>
                      </a:r>
                    </a:p>
                  </a:txBody>
                  <a:tcPr marL="9525" marR="9525" marT="9525" marB="0" anchor="b">
                    <a:lnL>
                      <a:noFill/>
                    </a:lnL>
                    <a:lnR>
                      <a:noFill/>
                    </a:lnR>
                    <a:lnT>
                      <a:noFill/>
                    </a:lnT>
                    <a:lnB>
                      <a:noFill/>
                    </a:lnB>
                    <a:solidFill>
                      <a:srgbClr val="FFC000"/>
                    </a:solidFill>
                  </a:tcPr>
                </a:tc>
                <a:tc vMerge="1">
                  <a:txBody>
                    <a:bodyPr/>
                    <a:lstStyle/>
                    <a:p>
                      <a:endParaRPr lang="en-US"/>
                    </a:p>
                  </a:txBody>
                  <a:tcPr/>
                </a:tc>
                <a:extLst>
                  <a:ext uri="{0D108BD9-81ED-4DB2-BD59-A6C34878D82A}">
                    <a16:rowId xmlns:a16="http://schemas.microsoft.com/office/drawing/2014/main" val="1182351289"/>
                  </a:ext>
                </a:extLst>
              </a:tr>
              <a:tr h="253365">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0x12b</a:t>
                      </a:r>
                    </a:p>
                  </a:txBody>
                  <a:tcPr marL="9525" marR="9525" marT="9525" marB="0" anchor="b">
                    <a:lnL>
                      <a:noFill/>
                    </a:lnL>
                    <a:lnR>
                      <a:noFill/>
                    </a:lnR>
                    <a:lnT>
                      <a:noFill/>
                    </a:lnT>
                    <a:lnB>
                      <a:noFill/>
                    </a:lnB>
                  </a:tcPr>
                </a:tc>
                <a:tc vMerge="1">
                  <a:txBody>
                    <a:bodyPr/>
                    <a:lstStyle/>
                    <a:p>
                      <a:endParaRPr lang="en-US"/>
                    </a:p>
                  </a:txBody>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0x12b</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machine</a:t>
                      </a:r>
                    </a:p>
                  </a:txBody>
                  <a:tcPr marL="9525" marR="9525" marT="9525" marB="0" anchor="b">
                    <a:lnL>
                      <a:noFill/>
                    </a:lnL>
                    <a:lnR>
                      <a:noFill/>
                    </a:lnR>
                    <a:lnT>
                      <a:noFill/>
                    </a:lnT>
                    <a:lnB>
                      <a:noFill/>
                    </a:lnB>
                    <a:solidFill>
                      <a:srgbClr val="FFC000"/>
                    </a:solidFill>
                  </a:tcPr>
                </a:tc>
                <a:tc vMerge="1">
                  <a:txBody>
                    <a:bodyPr/>
                    <a:lstStyle/>
                    <a:p>
                      <a:endParaRPr lang="en-US"/>
                    </a:p>
                  </a:txBody>
                  <a:tcPr/>
                </a:tc>
                <a:extLst>
                  <a:ext uri="{0D108BD9-81ED-4DB2-BD59-A6C34878D82A}">
                    <a16:rowId xmlns:a16="http://schemas.microsoft.com/office/drawing/2014/main" val="3156902839"/>
                  </a:ext>
                </a:extLst>
              </a:tr>
              <a:tr h="0">
                <a:tc gridSpan="2">
                  <a:txBody>
                    <a:bodyPr/>
                    <a:lstStyle/>
                    <a:p>
                      <a:pPr algn="l" fontAlgn="b"/>
                      <a:r>
                        <a:rPr lang="en-US" sz="1600" b="0" i="0" u="none" strike="noStrike" dirty="0">
                          <a:solidFill>
                            <a:srgbClr val="000000"/>
                          </a:solidFill>
                          <a:effectLst/>
                          <a:latin typeface="Calibri" panose="020F0502020204030204" pitchFamily="34" charset="0"/>
                        </a:rPr>
                        <a:t>Bottom of stack frame</a:t>
                      </a:r>
                    </a:p>
                  </a:txBody>
                  <a:tcPr marL="9525" marR="9525" marT="9525" marB="0" anchor="b">
                    <a:lnL>
                      <a:noFill/>
                    </a:lnL>
                    <a:lnR>
                      <a:noFill/>
                    </a:lnR>
                    <a:lnT>
                      <a:noFill/>
                    </a:lnT>
                    <a:lnB>
                      <a:noFill/>
                    </a:lnB>
                  </a:tcPr>
                </a:tc>
                <a:tc hMerge="1">
                  <a:txBody>
                    <a:bodyPr/>
                    <a:lstStyle/>
                    <a:p>
                      <a:endParaRPr lang="en-US"/>
                    </a:p>
                  </a:txBody>
                  <a:tcPr/>
                </a:tc>
                <a:tc>
                  <a:txBody>
                    <a:bodyPr/>
                    <a:lstStyle/>
                    <a:p>
                      <a:pPr algn="r" fontAlgn="b"/>
                      <a:r>
                        <a:rPr lang="en-US" sz="1600" b="1" i="0" u="none" strike="noStrike" dirty="0">
                          <a:solidFill>
                            <a:srgbClr val="000000"/>
                          </a:solidFill>
                          <a:effectLst/>
                          <a:latin typeface="Calibri" panose="020F0502020204030204" pitchFamily="34" charset="0"/>
                        </a:rPr>
                        <a:t>EBP-</a:t>
                      </a:r>
                      <a:r>
                        <a:rPr lang="en-US" sz="1600" b="0" i="0" u="none" strike="noStrike" dirty="0">
                          <a:solidFill>
                            <a:srgbClr val="000000"/>
                          </a:solidFill>
                          <a:effectLst/>
                          <a:latin typeface="Calibri" panose="020F0502020204030204" pitchFamily="34" charset="0"/>
                        </a:rPr>
                        <a:t>&gt;</a:t>
                      </a: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0x12c</a:t>
                      </a:r>
                    </a:p>
                  </a:txBody>
                  <a:tcPr marL="9525" marR="9525" marT="9525" marB="0" anchor="b">
                    <a:lnL>
                      <a:noFill/>
                    </a:lnL>
                    <a:lnR>
                      <a:noFill/>
                    </a:lnR>
                    <a:lnT>
                      <a:noFill/>
                    </a:lnT>
                    <a:lnB>
                      <a:noFill/>
                    </a:lnB>
                  </a:tcPr>
                </a:tc>
                <a:tc vMerge="1">
                  <a:txBody>
                    <a:bodyPr/>
                    <a:lstStyle/>
                    <a:p>
                      <a:endParaRPr lang="en-US"/>
                    </a:p>
                  </a:txBody>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1600" b="1" i="0" u="none" strike="noStrike" dirty="0">
                          <a:solidFill>
                            <a:srgbClr val="000000"/>
                          </a:solidFill>
                          <a:effectLst/>
                          <a:latin typeface="Calibri" panose="020F0502020204030204" pitchFamily="34" charset="0"/>
                        </a:rPr>
                        <a:t>EBP-</a:t>
                      </a:r>
                      <a:r>
                        <a:rPr lang="en-US" sz="1600" b="0" i="0" u="none" strike="noStrike" dirty="0">
                          <a:solidFill>
                            <a:srgbClr val="000000"/>
                          </a:solidFill>
                          <a:effectLst/>
                          <a:latin typeface="Calibri" panose="020F0502020204030204" pitchFamily="34" charset="0"/>
                        </a:rPr>
                        <a:t>&gt;</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0x12c</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code</a:t>
                      </a:r>
                    </a:p>
                  </a:txBody>
                  <a:tcPr marL="9525" marR="9525" marT="9525" marB="0" anchor="b">
                    <a:lnL>
                      <a:noFill/>
                    </a:lnL>
                    <a:lnR>
                      <a:noFill/>
                    </a:lnR>
                    <a:lnT>
                      <a:noFill/>
                    </a:lnT>
                    <a:lnB>
                      <a:noFill/>
                    </a:lnB>
                    <a:solidFill>
                      <a:srgbClr val="FFC000"/>
                    </a:solidFill>
                  </a:tcPr>
                </a:tc>
                <a:tc vMerge="1">
                  <a:txBody>
                    <a:bodyPr/>
                    <a:lstStyle/>
                    <a:p>
                      <a:endParaRPr lang="en-US"/>
                    </a:p>
                  </a:txBody>
                  <a:tcPr/>
                </a:tc>
                <a:extLst>
                  <a:ext uri="{0D108BD9-81ED-4DB2-BD59-A6C34878D82A}">
                    <a16:rowId xmlns:a16="http://schemas.microsoft.com/office/drawing/2014/main" val="579531841"/>
                  </a:ext>
                </a:extLst>
              </a:tr>
              <a:tr h="924821">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0x12d</a:t>
                      </a:r>
                    </a:p>
                  </a:txBody>
                  <a:tcPr marL="9525" marR="9525" marT="9525" marB="0">
                    <a:lnL>
                      <a:noFill/>
                    </a:lnL>
                    <a:lnR>
                      <a:noFill/>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Good return address pointing back to whichever subroutine called this subroutine.</a:t>
                      </a: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0x12d</a:t>
                      </a:r>
                    </a:p>
                  </a:txBody>
                  <a:tcPr marL="9525" marR="9525" marT="9525" marB="0">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0x125</a:t>
                      </a:r>
                    </a:p>
                  </a:txBody>
                  <a:tcPr marL="9525" marR="9525" marT="9525" marB="0">
                    <a:lnL>
                      <a:noFill/>
                    </a:lnL>
                    <a:lnR>
                      <a:noFill/>
                    </a:lnR>
                    <a:lnT>
                      <a:noFill/>
                    </a:lnT>
                    <a:lnB>
                      <a:noFill/>
                    </a:lnB>
                    <a:solidFill>
                      <a:srgbClr val="FFFF00"/>
                    </a:solidFill>
                  </a:tcPr>
                </a:tc>
                <a:tc>
                  <a:txBody>
                    <a:bodyPr/>
                    <a:lstStyle/>
                    <a:p>
                      <a:pPr algn="l" fontAlgn="b"/>
                      <a:r>
                        <a:rPr lang="en-US" sz="1600" b="0" i="0" u="none" strike="noStrike" dirty="0">
                          <a:solidFill>
                            <a:srgbClr val="000000"/>
                          </a:solidFill>
                          <a:effectLst/>
                          <a:latin typeface="Calibri" panose="020F0502020204030204" pitchFamily="34" charset="0"/>
                        </a:rPr>
                        <a:t>Your shady return address can be anything from 0x123 to 0x129</a:t>
                      </a:r>
                    </a:p>
                  </a:txBody>
                  <a:tcPr marL="9525" marR="9525" marT="9525" marB="0">
                    <a:lnL>
                      <a:noFill/>
                    </a:lnL>
                    <a:lnR>
                      <a:noFill/>
                    </a:lnR>
                    <a:lnT>
                      <a:noFill/>
                    </a:lnT>
                    <a:lnB>
                      <a:noFill/>
                    </a:lnB>
                  </a:tcPr>
                </a:tc>
                <a:extLst>
                  <a:ext uri="{0D108BD9-81ED-4DB2-BD59-A6C34878D82A}">
                    <a16:rowId xmlns:a16="http://schemas.microsoft.com/office/drawing/2014/main" val="866651451"/>
                  </a:ext>
                </a:extLst>
              </a:tr>
            </a:tbl>
          </a:graphicData>
        </a:graphic>
      </p:graphicFrame>
      <p:sp>
        <p:nvSpPr>
          <p:cNvPr id="5" name="TextBox 4"/>
          <p:cNvSpPr txBox="1"/>
          <p:nvPr/>
        </p:nvSpPr>
        <p:spPr>
          <a:xfrm>
            <a:off x="3573426" y="1825625"/>
            <a:ext cx="1312154" cy="584775"/>
          </a:xfrm>
          <a:prstGeom prst="rect">
            <a:avLst/>
          </a:prstGeom>
          <a:noFill/>
        </p:spPr>
        <p:txBody>
          <a:bodyPr wrap="none" rtlCol="0">
            <a:spAutoFit/>
          </a:bodyPr>
          <a:lstStyle/>
          <a:p>
            <a:r>
              <a:rPr lang="en-US" sz="3200" b="1" dirty="0"/>
              <a:t>Before</a:t>
            </a:r>
          </a:p>
        </p:txBody>
      </p:sp>
      <p:sp>
        <p:nvSpPr>
          <p:cNvPr id="6" name="TextBox 5"/>
          <p:cNvSpPr txBox="1"/>
          <p:nvPr/>
        </p:nvSpPr>
        <p:spPr>
          <a:xfrm>
            <a:off x="7539325" y="1847920"/>
            <a:ext cx="1053302" cy="584775"/>
          </a:xfrm>
          <a:prstGeom prst="rect">
            <a:avLst/>
          </a:prstGeom>
          <a:noFill/>
        </p:spPr>
        <p:txBody>
          <a:bodyPr wrap="none" rtlCol="0">
            <a:spAutoFit/>
          </a:bodyPr>
          <a:lstStyle/>
          <a:p>
            <a:r>
              <a:rPr lang="en-US" sz="3200" b="1" dirty="0"/>
              <a:t>After</a:t>
            </a:r>
          </a:p>
        </p:txBody>
      </p:sp>
    </p:spTree>
    <p:extLst>
      <p:ext uri="{BB962C8B-B14F-4D97-AF65-F5344CB8AC3E}">
        <p14:creationId xmlns:p14="http://schemas.microsoft.com/office/powerpoint/2010/main" val="3671320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2: The </a:t>
            </a:r>
            <a:r>
              <a:rPr lang="en-US" dirty="0" err="1"/>
              <a:t>nop</a:t>
            </a:r>
            <a:r>
              <a:rPr lang="en-US" dirty="0"/>
              <a:t> sled (cont'd)</a:t>
            </a:r>
          </a:p>
        </p:txBody>
      </p:sp>
      <p:sp>
        <p:nvSpPr>
          <p:cNvPr id="5" name="TextBox 4"/>
          <p:cNvSpPr txBox="1"/>
          <p:nvPr/>
        </p:nvSpPr>
        <p:spPr>
          <a:xfrm>
            <a:off x="3573426" y="1825625"/>
            <a:ext cx="1312154" cy="584775"/>
          </a:xfrm>
          <a:prstGeom prst="rect">
            <a:avLst/>
          </a:prstGeom>
          <a:noFill/>
        </p:spPr>
        <p:txBody>
          <a:bodyPr wrap="none" rtlCol="0">
            <a:spAutoFit/>
          </a:bodyPr>
          <a:lstStyle/>
          <a:p>
            <a:r>
              <a:rPr lang="en-US" sz="3200" b="1" dirty="0"/>
              <a:t>Before</a:t>
            </a:r>
          </a:p>
        </p:txBody>
      </p:sp>
      <p:sp>
        <p:nvSpPr>
          <p:cNvPr id="6" name="TextBox 5"/>
          <p:cNvSpPr txBox="1"/>
          <p:nvPr/>
        </p:nvSpPr>
        <p:spPr>
          <a:xfrm>
            <a:off x="7539325" y="1847920"/>
            <a:ext cx="1053302" cy="584775"/>
          </a:xfrm>
          <a:prstGeom prst="rect">
            <a:avLst/>
          </a:prstGeom>
          <a:noFill/>
        </p:spPr>
        <p:txBody>
          <a:bodyPr wrap="none" rtlCol="0">
            <a:spAutoFit/>
          </a:bodyPr>
          <a:lstStyle/>
          <a:p>
            <a:r>
              <a:rPr lang="en-US" sz="3200" b="1" dirty="0"/>
              <a:t>After</a:t>
            </a:r>
          </a:p>
        </p:txBody>
      </p:sp>
      <p:pic>
        <p:nvPicPr>
          <p:cNvPr id="8" name="Picture 7"/>
          <p:cNvPicPr>
            <a:picLocks noChangeAspect="1"/>
          </p:cNvPicPr>
          <p:nvPr/>
        </p:nvPicPr>
        <p:blipFill>
          <a:blip r:embed="rId2"/>
          <a:stretch>
            <a:fillRect/>
          </a:stretch>
        </p:blipFill>
        <p:spPr>
          <a:xfrm>
            <a:off x="987932" y="2432695"/>
            <a:ext cx="9571550" cy="3950550"/>
          </a:xfrm>
          <a:prstGeom prst="rect">
            <a:avLst/>
          </a:prstGeom>
        </p:spPr>
      </p:pic>
    </p:spTree>
    <p:extLst>
      <p:ext uri="{BB962C8B-B14F-4D97-AF65-F5344CB8AC3E}">
        <p14:creationId xmlns:p14="http://schemas.microsoft.com/office/powerpoint/2010/main" val="1227615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The buffer overflow “tug-of-war”</a:t>
            </a:r>
          </a:p>
        </p:txBody>
      </p:sp>
      <p:sp>
        <p:nvSpPr>
          <p:cNvPr id="3" name="Content Placeholder 2"/>
          <p:cNvSpPr>
            <a:spLocks noGrp="1"/>
          </p:cNvSpPr>
          <p:nvPr>
            <p:ph idx="1"/>
          </p:nvPr>
        </p:nvSpPr>
        <p:spPr>
          <a:xfrm>
            <a:off x="838200" y="1825625"/>
            <a:ext cx="10515600" cy="4351338"/>
          </a:xfrm>
        </p:spPr>
        <p:txBody>
          <a:bodyPr>
            <a:normAutofit fontScale="77500" lnSpcReduction="20000"/>
          </a:bodyPr>
          <a:lstStyle/>
          <a:p>
            <a:r>
              <a:rPr lang="en-US" dirty="0">
                <a:solidFill>
                  <a:srgbClr val="FF0000"/>
                </a:solidFill>
              </a:rPr>
              <a:t>Hackers invented the most basic buffer overflow attack (Attack 2 in this </a:t>
            </a:r>
            <a:r>
              <a:rPr lang="en-US" dirty="0" err="1">
                <a:solidFill>
                  <a:srgbClr val="FF0000"/>
                </a:solidFill>
              </a:rPr>
              <a:t>powerpoint</a:t>
            </a:r>
            <a:r>
              <a:rPr lang="en-US" dirty="0">
                <a:solidFill>
                  <a:srgbClr val="FF0000"/>
                </a:solidFill>
              </a:rPr>
              <a:t>)</a:t>
            </a:r>
          </a:p>
          <a:p>
            <a:r>
              <a:rPr lang="en-US" dirty="0">
                <a:solidFill>
                  <a:srgbClr val="00B0F0"/>
                </a:solidFill>
              </a:rPr>
              <a:t>W^X (aka DEP) was implemented, which makes the stack non-executable.</a:t>
            </a:r>
          </a:p>
          <a:p>
            <a:r>
              <a:rPr lang="en-US" dirty="0">
                <a:solidFill>
                  <a:srgbClr val="FF0000"/>
                </a:solidFill>
              </a:rPr>
              <a:t>“Return-to-</a:t>
            </a:r>
            <a:r>
              <a:rPr lang="en-US" dirty="0" err="1">
                <a:solidFill>
                  <a:srgbClr val="FF0000"/>
                </a:solidFill>
              </a:rPr>
              <a:t>libc</a:t>
            </a:r>
            <a:r>
              <a:rPr lang="en-US" dirty="0">
                <a:solidFill>
                  <a:srgbClr val="FF0000"/>
                </a:solidFill>
              </a:rPr>
              <a:t>” attack—make the return address point to </a:t>
            </a:r>
            <a:r>
              <a:rPr lang="en-US" dirty="0" err="1">
                <a:solidFill>
                  <a:srgbClr val="FF0000"/>
                </a:solidFill>
              </a:rPr>
              <a:t>libc</a:t>
            </a:r>
            <a:r>
              <a:rPr lang="en-US" dirty="0">
                <a:solidFill>
                  <a:srgbClr val="FF0000"/>
                </a:solidFill>
              </a:rPr>
              <a:t> (the library used to provide a runtime environment for C programs).</a:t>
            </a:r>
          </a:p>
          <a:p>
            <a:r>
              <a:rPr lang="en-US" dirty="0">
                <a:solidFill>
                  <a:srgbClr val="00B0F0"/>
                </a:solidFill>
              </a:rPr>
              <a:t>“Stack canary” countermeasure was implemented. A random number is included in each new stack frame. A typical buffer overflow changes that number, causing the program to crash.</a:t>
            </a:r>
          </a:p>
          <a:p>
            <a:r>
              <a:rPr lang="en-US" dirty="0">
                <a:solidFill>
                  <a:srgbClr val="FF0000"/>
                </a:solidFill>
              </a:rPr>
              <a:t>Hackers figured out how to find the canary’s value.</a:t>
            </a:r>
          </a:p>
          <a:p>
            <a:r>
              <a:rPr lang="en-US" dirty="0" err="1">
                <a:solidFill>
                  <a:srgbClr val="00B0F0"/>
                </a:solidFill>
              </a:rPr>
              <a:t>Libc’s</a:t>
            </a:r>
            <a:r>
              <a:rPr lang="en-US" dirty="0">
                <a:solidFill>
                  <a:srgbClr val="00B0F0"/>
                </a:solidFill>
              </a:rPr>
              <a:t> shell subroutine stopped being included in processes.</a:t>
            </a:r>
            <a:endParaRPr lang="en-US" dirty="0">
              <a:solidFill>
                <a:srgbClr val="FF0000"/>
              </a:solidFill>
            </a:endParaRPr>
          </a:p>
          <a:p>
            <a:r>
              <a:rPr lang="en-US" dirty="0">
                <a:solidFill>
                  <a:srgbClr val="FF0000"/>
                </a:solidFill>
              </a:rPr>
              <a:t>ROP, JOP, and COP (return-, jump-, or call-oriented programming) were invented—find small useful pieces of code (called “gadgets”) that are already in the program. If the program is large enough, it likely has enough gadgets to form a Turing-complete language.</a:t>
            </a:r>
          </a:p>
        </p:txBody>
      </p:sp>
    </p:spTree>
    <p:extLst>
      <p:ext uri="{BB962C8B-B14F-4D97-AF65-F5344CB8AC3E}">
        <p14:creationId xmlns:p14="http://schemas.microsoft.com/office/powerpoint/2010/main" val="354332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FAQs</a:t>
            </a:r>
          </a:p>
        </p:txBody>
      </p:sp>
      <p:sp>
        <p:nvSpPr>
          <p:cNvPr id="3" name="Content Placeholder 2"/>
          <p:cNvSpPr>
            <a:spLocks noGrp="1"/>
          </p:cNvSpPr>
          <p:nvPr>
            <p:ph idx="1"/>
          </p:nvPr>
        </p:nvSpPr>
        <p:spPr>
          <a:xfrm>
            <a:off x="838200" y="1420238"/>
            <a:ext cx="10515600" cy="4756725"/>
          </a:xfrm>
        </p:spPr>
        <p:txBody>
          <a:bodyPr>
            <a:normAutofit fontScale="92500" lnSpcReduction="10000"/>
          </a:bodyPr>
          <a:lstStyle/>
          <a:p>
            <a:r>
              <a:rPr lang="en-US" sz="1400" dirty="0"/>
              <a:t>What does 64-bit architecture mean, again?</a:t>
            </a:r>
          </a:p>
          <a:p>
            <a:pPr lvl="1"/>
            <a:r>
              <a:rPr lang="en-US" sz="1200" dirty="0"/>
              <a:t>Memory addresses are 64 bits (8 bytes) long instead of 4 bytes long.</a:t>
            </a:r>
          </a:p>
          <a:p>
            <a:r>
              <a:rPr lang="en-US" sz="1400" dirty="0"/>
              <a:t>So I have my shellcode string. How can I deploy it remotely?</a:t>
            </a:r>
          </a:p>
          <a:p>
            <a:pPr lvl="1"/>
            <a:r>
              <a:rPr lang="en-US" sz="1200" dirty="0"/>
              <a:t>You write a short program (probably in python) that connects to your target and sends the string.</a:t>
            </a:r>
          </a:p>
          <a:p>
            <a:r>
              <a:rPr lang="en-US" sz="1400" dirty="0"/>
              <a:t>I’m having trouble learning how to use a tool. What do I do?</a:t>
            </a:r>
          </a:p>
          <a:p>
            <a:pPr lvl="1"/>
            <a:r>
              <a:rPr lang="en-US" sz="1200" dirty="0"/>
              <a:t>www.youtube.com</a:t>
            </a:r>
          </a:p>
          <a:p>
            <a:r>
              <a:rPr lang="en-US" sz="1400" dirty="0"/>
              <a:t>I’m having trouble understanding assembly. What do I do?</a:t>
            </a:r>
          </a:p>
          <a:p>
            <a:pPr lvl="1"/>
            <a:r>
              <a:rPr lang="en-US" sz="1200" dirty="0"/>
              <a:t>www.%79%6f%75%74%75%62%65.com</a:t>
            </a:r>
          </a:p>
          <a:p>
            <a:r>
              <a:rPr lang="en-US" sz="1400" dirty="0"/>
              <a:t>What are some other “real hacker” tools?</a:t>
            </a:r>
          </a:p>
          <a:p>
            <a:pPr lvl="1"/>
            <a:r>
              <a:rPr lang="en-US" sz="1200" b="1" dirty="0"/>
              <a:t>python</a:t>
            </a:r>
            <a:r>
              <a:rPr lang="en-US" sz="1200" dirty="0"/>
              <a:t>: Very useful and easy to learn programming language. Useful for many things, including setting up sockets, which gets very annoying in C.</a:t>
            </a:r>
          </a:p>
          <a:p>
            <a:pPr lvl="1"/>
            <a:r>
              <a:rPr lang="en-US" sz="1200" b="1" dirty="0" err="1"/>
              <a:t>wireshark</a:t>
            </a:r>
            <a:r>
              <a:rPr lang="en-US" sz="1200" b="1" dirty="0"/>
              <a:t>/</a:t>
            </a:r>
            <a:r>
              <a:rPr lang="en-US" sz="1200" b="1" dirty="0" err="1"/>
              <a:t>tshark</a:t>
            </a:r>
            <a:r>
              <a:rPr lang="en-US" sz="1200" b="1" dirty="0"/>
              <a:t>/</a:t>
            </a:r>
            <a:r>
              <a:rPr lang="en-US" sz="1200" b="1" dirty="0" err="1"/>
              <a:t>tcpdump</a:t>
            </a:r>
            <a:r>
              <a:rPr lang="en-US" sz="1200" dirty="0"/>
              <a:t>: See all incoming and outgoing packets. This tells you EXACTLY how a program works. For example, run </a:t>
            </a:r>
            <a:r>
              <a:rPr lang="en-US" sz="1200" dirty="0" err="1"/>
              <a:t>wireshark</a:t>
            </a:r>
            <a:r>
              <a:rPr lang="en-US" sz="1200" dirty="0"/>
              <a:t> while running an </a:t>
            </a:r>
            <a:r>
              <a:rPr lang="en-US" sz="1200" dirty="0" err="1"/>
              <a:t>nmap</a:t>
            </a:r>
            <a:r>
              <a:rPr lang="en-US" sz="1200" dirty="0"/>
              <a:t> command, and you’ll see that it is very “loud” and sends thousands of packets to the target.</a:t>
            </a:r>
          </a:p>
          <a:p>
            <a:pPr lvl="1"/>
            <a:r>
              <a:rPr lang="en-US" sz="1200" b="1" dirty="0" err="1"/>
              <a:t>hping</a:t>
            </a:r>
            <a:r>
              <a:rPr lang="en-US" sz="1200" dirty="0"/>
              <a:t>: Craft custom packets, and send them to the target IP/port.</a:t>
            </a:r>
          </a:p>
          <a:p>
            <a:pPr lvl="1"/>
            <a:r>
              <a:rPr lang="en-US" sz="1200" b="1" dirty="0" err="1"/>
              <a:t>xxdiff</a:t>
            </a:r>
            <a:r>
              <a:rPr lang="en-US" sz="1200" dirty="0"/>
              <a:t>: Text comparison. You may need to install it first by running </a:t>
            </a:r>
            <a:r>
              <a:rPr lang="en-US" sz="1200" b="1" dirty="0"/>
              <a:t>apt-get update &amp;&amp; apt-get install </a:t>
            </a:r>
            <a:r>
              <a:rPr lang="en-US" sz="1200" b="1" dirty="0" err="1"/>
              <a:t>xxdiff</a:t>
            </a:r>
            <a:endParaRPr lang="en-US" sz="1200" b="1" dirty="0"/>
          </a:p>
          <a:p>
            <a:pPr lvl="1"/>
            <a:r>
              <a:rPr lang="en-US" sz="1200" b="1" dirty="0"/>
              <a:t>vi:</a:t>
            </a:r>
            <a:r>
              <a:rPr lang="en-US" sz="1200" dirty="0"/>
              <a:t> The most popular CLI text editor. Installed on all Linux systems.</a:t>
            </a:r>
            <a:endParaRPr lang="en-US" sz="1200" b="1" dirty="0"/>
          </a:p>
          <a:p>
            <a:r>
              <a:rPr lang="en-US" sz="1400" dirty="0"/>
              <a:t>I want to write assembly from scratch. How do I run my code?</a:t>
            </a:r>
          </a:p>
          <a:p>
            <a:pPr lvl="1"/>
            <a:r>
              <a:rPr lang="en-US" sz="1200" dirty="0"/>
              <a:t>32-bit: </a:t>
            </a:r>
            <a:r>
              <a:rPr lang="en-US" sz="1200" dirty="0" err="1"/>
              <a:t>nasm</a:t>
            </a:r>
            <a:r>
              <a:rPr lang="en-US" sz="1200" dirty="0"/>
              <a:t> –f elf myAwesomeCode.asm &amp;&amp; </a:t>
            </a:r>
            <a:r>
              <a:rPr lang="en-US" sz="1200" dirty="0" err="1"/>
              <a:t>gcc</a:t>
            </a:r>
            <a:r>
              <a:rPr lang="en-US" sz="1200" dirty="0"/>
              <a:t> </a:t>
            </a:r>
            <a:r>
              <a:rPr lang="en-US" sz="1200" dirty="0" err="1"/>
              <a:t>myAwesomeCode.o</a:t>
            </a:r>
            <a:r>
              <a:rPr lang="en-US" sz="1200" dirty="0"/>
              <a:t> –o </a:t>
            </a:r>
            <a:r>
              <a:rPr lang="en-US" sz="1200" dirty="0" err="1"/>
              <a:t>myAwesomeCode</a:t>
            </a:r>
            <a:r>
              <a:rPr lang="en-US" sz="1200" dirty="0"/>
              <a:t> &amp;&amp; ./</a:t>
            </a:r>
            <a:r>
              <a:rPr lang="en-US" sz="1200" dirty="0" err="1"/>
              <a:t>myAwesomeCode</a:t>
            </a:r>
            <a:r>
              <a:rPr lang="en-US" sz="1200" dirty="0"/>
              <a:t> #Multiple commands in one line. If one fails, the next ones do not execute.</a:t>
            </a:r>
          </a:p>
          <a:p>
            <a:pPr lvl="1"/>
            <a:r>
              <a:rPr lang="en-US" sz="1200" dirty="0"/>
              <a:t>64-bit: Same thing. Use elf64 instead of elf.</a:t>
            </a:r>
          </a:p>
          <a:p>
            <a:r>
              <a:rPr lang="en-US" sz="1400" dirty="0"/>
              <a:t>I can’t copy/paste to/from my Kali VM, even though I have “bi-directional clipboard” selected in VirtualBox. How do I fix this?</a:t>
            </a:r>
          </a:p>
          <a:p>
            <a:pPr lvl="1"/>
            <a:r>
              <a:rPr lang="en-US" sz="1200" dirty="0"/>
              <a:t>Run </a:t>
            </a:r>
            <a:r>
              <a:rPr lang="en-US" sz="1200" b="1" dirty="0"/>
              <a:t>apt-get update &amp;&amp; apt-get upgrade</a:t>
            </a:r>
            <a:r>
              <a:rPr lang="en-US" sz="1200" dirty="0"/>
              <a:t>. Then, power off the VM. When you turn it back on, you should be fine.</a:t>
            </a:r>
          </a:p>
        </p:txBody>
      </p:sp>
    </p:spTree>
    <p:extLst>
      <p:ext uri="{BB962C8B-B14F-4D97-AF65-F5344CB8AC3E}">
        <p14:creationId xmlns:p14="http://schemas.microsoft.com/office/powerpoint/2010/main" val="1985751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Info: Number systems</a:t>
            </a:r>
          </a:p>
        </p:txBody>
      </p:sp>
      <p:sp>
        <p:nvSpPr>
          <p:cNvPr id="3" name="Content Placeholder 2"/>
          <p:cNvSpPr>
            <a:spLocks noGrp="1"/>
          </p:cNvSpPr>
          <p:nvPr>
            <p:ph idx="1"/>
          </p:nvPr>
        </p:nvSpPr>
        <p:spPr/>
        <p:txBody>
          <a:bodyPr>
            <a:normAutofit fontScale="92500"/>
          </a:bodyPr>
          <a:lstStyle/>
          <a:p>
            <a:r>
              <a:rPr lang="en-US" dirty="0"/>
              <a:t>Many people do not realize that 1) there is more than 1 way to represent numbers, and 2) there is nothing inherently special about our number 10 (it is simply the number of fingers that we have).</a:t>
            </a:r>
          </a:p>
          <a:p>
            <a:r>
              <a:rPr lang="en-US" dirty="0"/>
              <a:t>If humans had 4 fingers on each hand instead of 5, then 4+4 would be 10, the digits 8 and 9 would not exist, and we would be counting as follows: 1,2,3,4,5,6,7,10,11,...,17,20,…,30,…,40,…,50,…60,...,70,71,72,73,74,75,76,77,100,…,175,176,177,200,…,775,776,777,1000,…</a:t>
            </a:r>
          </a:p>
          <a:p>
            <a:pPr marL="0" indent="0">
              <a:buNone/>
            </a:pPr>
            <a:r>
              <a:rPr lang="en-US" dirty="0"/>
              <a:t>We would refer to this system as regular Base 10 and teach it to kindergarteners, and if we discovered a civilization with 5 fingers on each hand, we would notice that they use Base 12. From their perspective, we would obviously be using Base 8.</a:t>
            </a:r>
          </a:p>
        </p:txBody>
      </p:sp>
    </p:spTree>
    <p:extLst>
      <p:ext uri="{BB962C8B-B14F-4D97-AF65-F5344CB8AC3E}">
        <p14:creationId xmlns:p14="http://schemas.microsoft.com/office/powerpoint/2010/main" val="1970197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r>
              <a:rPr lang="en-US" dirty="0"/>
              <a:t>GDB tutorial</a:t>
            </a:r>
          </a:p>
          <a:p>
            <a:pPr lvl="1"/>
            <a:r>
              <a:rPr lang="en-US" dirty="0">
                <a:hlinkClick r:id="rId2"/>
              </a:rPr>
              <a:t>https://www.youtube.com/watch?v=xQ0ONbt-qPs</a:t>
            </a:r>
            <a:endParaRPr lang="en-US" dirty="0"/>
          </a:p>
          <a:p>
            <a:endParaRPr lang="en-US" dirty="0"/>
          </a:p>
          <a:p>
            <a:r>
              <a:rPr lang="en-US" dirty="0"/>
              <a:t>Web-based assembler/disassembler</a:t>
            </a:r>
          </a:p>
          <a:p>
            <a:pPr lvl="1"/>
            <a:r>
              <a:rPr lang="en-US" dirty="0">
                <a:hlinkClick r:id="rId3"/>
              </a:rPr>
              <a:t>https://defuse.ca/online-x86-assembler.htm</a:t>
            </a:r>
            <a:endParaRPr lang="en-US" dirty="0"/>
          </a:p>
          <a:p>
            <a:endParaRPr lang="en-US" dirty="0"/>
          </a:p>
          <a:p>
            <a:r>
              <a:rPr lang="en-US" dirty="0"/>
              <a:t>Books</a:t>
            </a:r>
          </a:p>
          <a:p>
            <a:pPr lvl="1"/>
            <a:r>
              <a:rPr lang="en-US" dirty="0"/>
              <a:t>Penetration Testing: A Hands-On Introduction to Hacking</a:t>
            </a:r>
          </a:p>
          <a:p>
            <a:pPr lvl="1"/>
            <a:r>
              <a:rPr lang="en-US" dirty="0"/>
              <a:t>The </a:t>
            </a:r>
            <a:r>
              <a:rPr lang="en-US" dirty="0" err="1"/>
              <a:t>Shellcoder’s</a:t>
            </a:r>
            <a:r>
              <a:rPr lang="en-US" dirty="0"/>
              <a:t> Handbook (kind of outdated, but the basics haven’t changed)</a:t>
            </a:r>
          </a:p>
        </p:txBody>
      </p:sp>
    </p:spTree>
    <p:extLst>
      <p:ext uri="{BB962C8B-B14F-4D97-AF65-F5344CB8AC3E}">
        <p14:creationId xmlns:p14="http://schemas.microsoft.com/office/powerpoint/2010/main" val="2165361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Info: Hex</a:t>
            </a:r>
          </a:p>
        </p:txBody>
      </p:sp>
      <p:sp>
        <p:nvSpPr>
          <p:cNvPr id="5" name="Content Placeholder 4"/>
          <p:cNvSpPr>
            <a:spLocks noGrp="1"/>
          </p:cNvSpPr>
          <p:nvPr>
            <p:ph idx="1"/>
          </p:nvPr>
        </p:nvSpPr>
        <p:spPr>
          <a:xfrm>
            <a:off x="838200" y="1825625"/>
            <a:ext cx="8617772" cy="4351338"/>
          </a:xfrm>
        </p:spPr>
        <p:txBody>
          <a:bodyPr>
            <a:normAutofit lnSpcReduction="10000"/>
          </a:bodyPr>
          <a:lstStyle/>
          <a:p>
            <a:r>
              <a:rPr lang="en-US" dirty="0"/>
              <a:t>Hex (short for hexadecimal) is a number system with 16 digits.</a:t>
            </a:r>
          </a:p>
          <a:p>
            <a:r>
              <a:rPr lang="en-US" dirty="0"/>
              <a:t>Because 16 is an exponent of 2, it is </a:t>
            </a:r>
            <a:r>
              <a:rPr lang="en-US" b="1" dirty="0"/>
              <a:t>VERY</a:t>
            </a:r>
            <a:r>
              <a:rPr lang="en-US" dirty="0"/>
              <a:t> easy to manually convert from hex to binary and back.</a:t>
            </a:r>
          </a:p>
          <a:p>
            <a:r>
              <a:rPr lang="en-US" dirty="0"/>
              <a:t>Therefore, hex is used as a shorter and (usually) more readable representation of binary.</a:t>
            </a:r>
          </a:p>
          <a:p>
            <a:r>
              <a:rPr lang="en-US" dirty="0"/>
              <a:t>Any time we see “0x”, we know that whatever follows is hex.</a:t>
            </a:r>
          </a:p>
          <a:p>
            <a:pPr marL="0" indent="0">
              <a:buNone/>
            </a:pPr>
            <a:r>
              <a:rPr lang="en-US" dirty="0"/>
              <a:t>Example:</a:t>
            </a:r>
          </a:p>
          <a:p>
            <a:pPr marL="0" indent="0">
              <a:buNone/>
            </a:pPr>
            <a:r>
              <a:rPr lang="en-US" dirty="0"/>
              <a:t>0x123 is hex 123, or decimal 1*16</a:t>
            </a:r>
            <a:r>
              <a:rPr lang="en-US" baseline="30000" dirty="0"/>
              <a:t>2</a:t>
            </a:r>
            <a:r>
              <a:rPr lang="en-US" dirty="0"/>
              <a:t>+2*16</a:t>
            </a:r>
            <a:r>
              <a:rPr lang="en-US" baseline="30000" dirty="0"/>
              <a:t>1</a:t>
            </a:r>
            <a:r>
              <a:rPr lang="en-US" dirty="0"/>
              <a:t>+3*16</a:t>
            </a:r>
            <a:r>
              <a:rPr lang="en-US" baseline="30000" dirty="0"/>
              <a:t>0</a:t>
            </a:r>
            <a:r>
              <a:rPr lang="en-US" dirty="0"/>
              <a:t>=291</a:t>
            </a:r>
          </a:p>
        </p:txBody>
      </p:sp>
      <p:graphicFrame>
        <p:nvGraphicFramePr>
          <p:cNvPr id="6" name="Content Placeholder 3"/>
          <p:cNvGraphicFramePr>
            <a:graphicFrameLocks/>
          </p:cNvGraphicFramePr>
          <p:nvPr>
            <p:extLst>
              <p:ext uri="{D42A27DB-BD31-4B8C-83A1-F6EECF244321}">
                <p14:modId xmlns:p14="http://schemas.microsoft.com/office/powerpoint/2010/main" val="1273441611"/>
              </p:ext>
            </p:extLst>
          </p:nvPr>
        </p:nvGraphicFramePr>
        <p:xfrm>
          <a:off x="9744634" y="1236914"/>
          <a:ext cx="2125533" cy="5067300"/>
        </p:xfrm>
        <a:graphic>
          <a:graphicData uri="http://schemas.openxmlformats.org/drawingml/2006/table">
            <a:tbl>
              <a:tblPr>
                <a:tableStyleId>{5C22544A-7EE6-4342-B048-85BDC9FD1C3A}</a:tableStyleId>
              </a:tblPr>
              <a:tblGrid>
                <a:gridCol w="708511">
                  <a:extLst>
                    <a:ext uri="{9D8B030D-6E8A-4147-A177-3AD203B41FA5}">
                      <a16:colId xmlns:a16="http://schemas.microsoft.com/office/drawing/2014/main" val="2744795827"/>
                    </a:ext>
                  </a:extLst>
                </a:gridCol>
                <a:gridCol w="708511">
                  <a:extLst>
                    <a:ext uri="{9D8B030D-6E8A-4147-A177-3AD203B41FA5}">
                      <a16:colId xmlns:a16="http://schemas.microsoft.com/office/drawing/2014/main" val="2625786827"/>
                    </a:ext>
                  </a:extLst>
                </a:gridCol>
                <a:gridCol w="708511">
                  <a:extLst>
                    <a:ext uri="{9D8B030D-6E8A-4147-A177-3AD203B41FA5}">
                      <a16:colId xmlns:a16="http://schemas.microsoft.com/office/drawing/2014/main" val="2624044063"/>
                    </a:ext>
                  </a:extLst>
                </a:gridCol>
              </a:tblGrid>
              <a:tr h="190500">
                <a:tc>
                  <a:txBody>
                    <a:bodyPr/>
                    <a:lstStyle/>
                    <a:p>
                      <a:pPr algn="ctr" fontAlgn="b"/>
                      <a:r>
                        <a:rPr lang="en-US" sz="1600" b="1" u="none" strike="noStrike" dirty="0">
                          <a:effectLst/>
                        </a:rPr>
                        <a:t>Decimal</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Binary</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Hex</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0739594"/>
                  </a:ext>
                </a:extLst>
              </a:tr>
              <a:tr h="190500">
                <a:tc>
                  <a:txBody>
                    <a:bodyPr/>
                    <a:lstStyle/>
                    <a:p>
                      <a:pPr algn="ctr" fontAlgn="ctr"/>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0</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79068256"/>
                  </a:ext>
                </a:extLst>
              </a:tr>
              <a:tr h="190500">
                <a:tc>
                  <a:txBody>
                    <a:bodyPr/>
                    <a:lstStyle/>
                    <a:p>
                      <a:pPr algn="ctr" fontAlgn="ctr"/>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17703303"/>
                  </a:ext>
                </a:extLst>
              </a:tr>
              <a:tr h="190500">
                <a:tc>
                  <a:txBody>
                    <a:bodyPr/>
                    <a:lstStyle/>
                    <a:p>
                      <a:pPr algn="ctr" fontAlgn="ctr"/>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2</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09619769"/>
                  </a:ext>
                </a:extLst>
              </a:tr>
              <a:tr h="190500">
                <a:tc>
                  <a:txBody>
                    <a:bodyPr/>
                    <a:lstStyle/>
                    <a:p>
                      <a:pPr algn="ctr" fontAlgn="ctr"/>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46574932"/>
                  </a:ext>
                </a:extLst>
              </a:tr>
              <a:tr h="190500">
                <a:tc>
                  <a:txBody>
                    <a:bodyPr/>
                    <a:lstStyle/>
                    <a:p>
                      <a:pPr algn="ctr" fontAlgn="ctr"/>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100</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dirty="0">
                          <a:effectLst/>
                        </a:rPr>
                        <a:t>4</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51270148"/>
                  </a:ext>
                </a:extLst>
              </a:tr>
              <a:tr h="190500">
                <a:tc>
                  <a:txBody>
                    <a:bodyPr/>
                    <a:lstStyle/>
                    <a:p>
                      <a:pPr algn="ctr" fontAlgn="ctr"/>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101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15876030"/>
                  </a:ext>
                </a:extLst>
              </a:tr>
              <a:tr h="190500">
                <a:tc>
                  <a:txBody>
                    <a:bodyPr/>
                    <a:lstStyle/>
                    <a:p>
                      <a:pPr algn="ctr" fontAlgn="ctr"/>
                      <a:r>
                        <a:rPr lang="en-US" sz="1600" u="none" strike="noStrike">
                          <a:effectLst/>
                        </a:rPr>
                        <a:t>6</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110</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6</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19312539"/>
                  </a:ext>
                </a:extLst>
              </a:tr>
              <a:tr h="190500">
                <a:tc>
                  <a:txBody>
                    <a:bodyPr/>
                    <a:lstStyle/>
                    <a:p>
                      <a:pPr algn="ctr" fontAlgn="ctr"/>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111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8446284"/>
                  </a:ext>
                </a:extLst>
              </a:tr>
              <a:tr h="190500">
                <a:tc>
                  <a:txBody>
                    <a:bodyPr/>
                    <a:lstStyle/>
                    <a:p>
                      <a:pPr algn="ctr" fontAlgn="ctr"/>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1000</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8</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31915454"/>
                  </a:ext>
                </a:extLst>
              </a:tr>
              <a:tr h="190500">
                <a:tc>
                  <a:txBody>
                    <a:bodyPr/>
                    <a:lstStyle/>
                    <a:p>
                      <a:pPr algn="ctr" fontAlgn="ctr"/>
                      <a:r>
                        <a:rPr lang="en-US" sz="1600" u="none" strike="noStrike">
                          <a:effectLst/>
                        </a:rPr>
                        <a:t>9</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1001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9</a:t>
                      </a:r>
                      <a:endParaRPr lang="en-US" sz="1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5544659"/>
                  </a:ext>
                </a:extLst>
              </a:tr>
              <a:tr h="190500">
                <a:tc>
                  <a:txBody>
                    <a:bodyPr/>
                    <a:lstStyle/>
                    <a:p>
                      <a:pPr algn="ctr" fontAlgn="ctr"/>
                      <a:r>
                        <a:rPr lang="en-US" sz="1600" u="none" strike="noStrike">
                          <a:effectLst/>
                        </a:rPr>
                        <a:t>10</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1010</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b="0" i="0" u="none" strike="noStrike" dirty="0">
                          <a:solidFill>
                            <a:srgbClr val="000000"/>
                          </a:solidFill>
                          <a:effectLst/>
                          <a:latin typeface="Calibri" panose="020F0502020204030204" pitchFamily="34" charset="0"/>
                        </a:rPr>
                        <a:t>a</a:t>
                      </a:r>
                    </a:p>
                  </a:txBody>
                  <a:tcPr marL="9525" marR="9525" marT="9525" marB="0" anchor="ctr"/>
                </a:tc>
                <a:extLst>
                  <a:ext uri="{0D108BD9-81ED-4DB2-BD59-A6C34878D82A}">
                    <a16:rowId xmlns:a16="http://schemas.microsoft.com/office/drawing/2014/main" val="2480937369"/>
                  </a:ext>
                </a:extLst>
              </a:tr>
              <a:tr h="190500">
                <a:tc>
                  <a:txBody>
                    <a:bodyPr/>
                    <a:lstStyle/>
                    <a:p>
                      <a:pPr algn="ctr" fontAlgn="ctr"/>
                      <a:r>
                        <a:rPr lang="en-US" sz="1600" u="none" strike="noStrike">
                          <a:effectLst/>
                        </a:rPr>
                        <a:t>11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1011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b="0" i="0" u="none" strike="noStrike" dirty="0">
                          <a:solidFill>
                            <a:srgbClr val="000000"/>
                          </a:solidFill>
                          <a:effectLst/>
                          <a:latin typeface="Calibri" panose="020F0502020204030204" pitchFamily="34" charset="0"/>
                        </a:rPr>
                        <a:t>b</a:t>
                      </a:r>
                    </a:p>
                  </a:txBody>
                  <a:tcPr marL="9525" marR="9525" marT="9525" marB="0" anchor="ctr"/>
                </a:tc>
                <a:extLst>
                  <a:ext uri="{0D108BD9-81ED-4DB2-BD59-A6C34878D82A}">
                    <a16:rowId xmlns:a16="http://schemas.microsoft.com/office/drawing/2014/main" val="275924136"/>
                  </a:ext>
                </a:extLst>
              </a:tr>
              <a:tr h="190500">
                <a:tc>
                  <a:txBody>
                    <a:bodyPr/>
                    <a:lstStyle/>
                    <a:p>
                      <a:pPr algn="ctr" fontAlgn="ctr"/>
                      <a:r>
                        <a:rPr lang="en-US" sz="1600" u="none" strike="noStrike">
                          <a:effectLst/>
                        </a:rPr>
                        <a:t>12</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1100</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b="0" i="0" u="none" strike="noStrike" dirty="0">
                          <a:solidFill>
                            <a:srgbClr val="000000"/>
                          </a:solidFill>
                          <a:effectLst/>
                          <a:latin typeface="Calibri" panose="020F0502020204030204" pitchFamily="34" charset="0"/>
                        </a:rPr>
                        <a:t>c</a:t>
                      </a:r>
                    </a:p>
                  </a:txBody>
                  <a:tcPr marL="9525" marR="9525" marT="9525" marB="0" anchor="ctr"/>
                </a:tc>
                <a:extLst>
                  <a:ext uri="{0D108BD9-81ED-4DB2-BD59-A6C34878D82A}">
                    <a16:rowId xmlns:a16="http://schemas.microsoft.com/office/drawing/2014/main" val="1590089558"/>
                  </a:ext>
                </a:extLst>
              </a:tr>
              <a:tr h="190500">
                <a:tc>
                  <a:txBody>
                    <a:bodyPr/>
                    <a:lstStyle/>
                    <a:p>
                      <a:pPr algn="ctr" fontAlgn="ctr"/>
                      <a:r>
                        <a:rPr lang="en-US" sz="1600" u="none" strike="noStrike">
                          <a:effectLst/>
                        </a:rPr>
                        <a:t>13</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1101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b="0" i="0" u="none" strike="noStrike" dirty="0">
                          <a:solidFill>
                            <a:srgbClr val="000000"/>
                          </a:solidFill>
                          <a:effectLst/>
                          <a:latin typeface="Calibri" panose="020F0502020204030204" pitchFamily="34" charset="0"/>
                        </a:rPr>
                        <a:t>d</a:t>
                      </a:r>
                    </a:p>
                  </a:txBody>
                  <a:tcPr marL="9525" marR="9525" marT="9525" marB="0" anchor="ctr"/>
                </a:tc>
                <a:extLst>
                  <a:ext uri="{0D108BD9-81ED-4DB2-BD59-A6C34878D82A}">
                    <a16:rowId xmlns:a16="http://schemas.microsoft.com/office/drawing/2014/main" val="1569131243"/>
                  </a:ext>
                </a:extLst>
              </a:tr>
              <a:tr h="190500">
                <a:tc>
                  <a:txBody>
                    <a:bodyPr/>
                    <a:lstStyle/>
                    <a:p>
                      <a:pPr algn="ctr" fontAlgn="ctr"/>
                      <a:r>
                        <a:rPr lang="en-US" sz="1600" u="none" strike="noStrike">
                          <a:effectLst/>
                        </a:rPr>
                        <a:t>14</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1110</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b="0" i="0" u="none" strike="noStrike" dirty="0">
                          <a:solidFill>
                            <a:srgbClr val="000000"/>
                          </a:solidFill>
                          <a:effectLst/>
                          <a:latin typeface="Calibri" panose="020F0502020204030204" pitchFamily="34" charset="0"/>
                        </a:rPr>
                        <a:t>e</a:t>
                      </a:r>
                    </a:p>
                  </a:txBody>
                  <a:tcPr marL="9525" marR="9525" marT="9525" marB="0" anchor="ctr"/>
                </a:tc>
                <a:extLst>
                  <a:ext uri="{0D108BD9-81ED-4DB2-BD59-A6C34878D82A}">
                    <a16:rowId xmlns:a16="http://schemas.microsoft.com/office/drawing/2014/main" val="3162949799"/>
                  </a:ext>
                </a:extLst>
              </a:tr>
              <a:tr h="190500">
                <a:tc>
                  <a:txBody>
                    <a:bodyPr/>
                    <a:lstStyle/>
                    <a:p>
                      <a:pPr algn="ctr" fontAlgn="ctr"/>
                      <a:r>
                        <a:rPr lang="en-US" sz="1600" u="none" strike="noStrike">
                          <a:effectLst/>
                        </a:rPr>
                        <a:t>15</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1111</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b="0" i="0" u="none" strike="noStrike" dirty="0">
                          <a:solidFill>
                            <a:srgbClr val="000000"/>
                          </a:solidFill>
                          <a:effectLst/>
                          <a:latin typeface="Calibri" panose="020F0502020204030204" pitchFamily="34" charset="0"/>
                        </a:rPr>
                        <a:t>f</a:t>
                      </a:r>
                    </a:p>
                  </a:txBody>
                  <a:tcPr marL="9525" marR="9525" marT="9525" marB="0" anchor="ctr"/>
                </a:tc>
                <a:extLst>
                  <a:ext uri="{0D108BD9-81ED-4DB2-BD59-A6C34878D82A}">
                    <a16:rowId xmlns:a16="http://schemas.microsoft.com/office/drawing/2014/main" val="389658665"/>
                  </a:ext>
                </a:extLst>
              </a:tr>
              <a:tr h="190500">
                <a:tc>
                  <a:txBody>
                    <a:bodyPr/>
                    <a:lstStyle/>
                    <a:p>
                      <a:pPr algn="ctr" fontAlgn="ctr"/>
                      <a:r>
                        <a:rPr lang="en-US" sz="1600" u="none" strike="noStrike">
                          <a:effectLst/>
                        </a:rPr>
                        <a:t>16</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a:effectLst/>
                        </a:rPr>
                        <a:t>10000</a:t>
                      </a:r>
                      <a:endParaRPr lang="en-US" sz="1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600" u="none" strike="noStrike" dirty="0">
                          <a:effectLst/>
                        </a:rPr>
                        <a:t>10</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29472765"/>
                  </a:ext>
                </a:extLst>
              </a:tr>
              <a:tr h="190500">
                <a:tc>
                  <a:txBody>
                    <a:bodyPr/>
                    <a:lstStyle/>
                    <a:p>
                      <a:pPr algn="ctr" fontAlgn="ctr"/>
                      <a:r>
                        <a:rPr lang="en-US" sz="1600" b="0" i="0" u="none" strike="noStrike" dirty="0">
                          <a:solidFill>
                            <a:srgbClr val="000000"/>
                          </a:solidFill>
                          <a:effectLst/>
                          <a:latin typeface="Calibri" panose="020F0502020204030204" pitchFamily="34" charset="0"/>
                        </a:rPr>
                        <a:t>17</a:t>
                      </a:r>
                    </a:p>
                  </a:txBody>
                  <a:tcPr marL="9525" marR="9525" marT="9525" marB="0" anchor="ctr"/>
                </a:tc>
                <a:tc>
                  <a:txBody>
                    <a:bodyPr/>
                    <a:lstStyle/>
                    <a:p>
                      <a:pPr algn="ctr" fontAlgn="ctr"/>
                      <a:r>
                        <a:rPr lang="en-US" sz="1600" b="0" i="0" u="none" strike="noStrike" dirty="0">
                          <a:solidFill>
                            <a:srgbClr val="000000"/>
                          </a:solidFill>
                          <a:effectLst/>
                          <a:latin typeface="Calibri" panose="020F0502020204030204" pitchFamily="34" charset="0"/>
                        </a:rPr>
                        <a:t>10001</a:t>
                      </a:r>
                    </a:p>
                  </a:txBody>
                  <a:tcPr marL="9525" marR="9525" marT="9525" marB="0" anchor="ctr"/>
                </a:tc>
                <a:tc>
                  <a:txBody>
                    <a:bodyPr/>
                    <a:lstStyle/>
                    <a:p>
                      <a:pPr algn="ctr" fontAlgn="ctr"/>
                      <a:r>
                        <a:rPr lang="en-US" sz="1600" b="0" i="0" u="none" strike="noStrike" dirty="0">
                          <a:solidFill>
                            <a:srgbClr val="000000"/>
                          </a:solidFill>
                          <a:effectLst/>
                          <a:latin typeface="Calibri" panose="020F0502020204030204" pitchFamily="34" charset="0"/>
                        </a:rPr>
                        <a:t>11</a:t>
                      </a:r>
                    </a:p>
                  </a:txBody>
                  <a:tcPr marL="9525" marR="9525" marT="9525" marB="0" anchor="ctr"/>
                </a:tc>
                <a:extLst>
                  <a:ext uri="{0D108BD9-81ED-4DB2-BD59-A6C34878D82A}">
                    <a16:rowId xmlns:a16="http://schemas.microsoft.com/office/drawing/2014/main" val="895694642"/>
                  </a:ext>
                </a:extLst>
              </a:tr>
              <a:tr h="190500">
                <a:tc>
                  <a:txBody>
                    <a:bodyPr/>
                    <a:lstStyle/>
                    <a:p>
                      <a:pPr algn="ctr" fontAlgn="ctr"/>
                      <a:r>
                        <a:rPr lang="en-US" sz="1600" b="0" i="0" u="none" strike="noStrike" dirty="0">
                          <a:solidFill>
                            <a:srgbClr val="000000"/>
                          </a:solidFill>
                          <a:effectLst/>
                          <a:latin typeface="Calibri" panose="020F0502020204030204" pitchFamily="34" charset="0"/>
                        </a:rPr>
                        <a:t>18</a:t>
                      </a:r>
                    </a:p>
                  </a:txBody>
                  <a:tcPr marL="9525" marR="9525" marT="9525" marB="0" anchor="ctr"/>
                </a:tc>
                <a:tc>
                  <a:txBody>
                    <a:bodyPr/>
                    <a:lstStyle/>
                    <a:p>
                      <a:pPr algn="ctr" fontAlgn="ctr"/>
                      <a:r>
                        <a:rPr lang="en-US" sz="1600" b="0" i="0" u="none" strike="noStrike" dirty="0">
                          <a:solidFill>
                            <a:srgbClr val="000000"/>
                          </a:solidFill>
                          <a:effectLst/>
                          <a:latin typeface="Calibri" panose="020F0502020204030204" pitchFamily="34" charset="0"/>
                        </a:rPr>
                        <a:t>10002</a:t>
                      </a:r>
                    </a:p>
                  </a:txBody>
                  <a:tcPr marL="9525" marR="9525" marT="9525" marB="0" anchor="ctr"/>
                </a:tc>
                <a:tc>
                  <a:txBody>
                    <a:bodyPr/>
                    <a:lstStyle/>
                    <a:p>
                      <a:pPr algn="ctr" fontAlgn="ctr"/>
                      <a:r>
                        <a:rPr lang="en-US" sz="1600" b="0" i="0" u="none" strike="noStrike" dirty="0">
                          <a:solidFill>
                            <a:srgbClr val="000000"/>
                          </a:solidFill>
                          <a:effectLst/>
                          <a:latin typeface="Calibri" panose="020F0502020204030204" pitchFamily="34" charset="0"/>
                        </a:rPr>
                        <a:t>12</a:t>
                      </a:r>
                    </a:p>
                  </a:txBody>
                  <a:tcPr marL="9525" marR="9525" marT="9525" marB="0" anchor="ctr"/>
                </a:tc>
                <a:extLst>
                  <a:ext uri="{0D108BD9-81ED-4DB2-BD59-A6C34878D82A}">
                    <a16:rowId xmlns:a16="http://schemas.microsoft.com/office/drawing/2014/main" val="1230010067"/>
                  </a:ext>
                </a:extLst>
              </a:tr>
            </a:tbl>
          </a:graphicData>
        </a:graphic>
      </p:graphicFrame>
    </p:spTree>
    <p:extLst>
      <p:ext uri="{BB962C8B-B14F-4D97-AF65-F5344CB8AC3E}">
        <p14:creationId xmlns:p14="http://schemas.microsoft.com/office/powerpoint/2010/main" val="1736826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Info: Endianness</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587" r="3031"/>
          <a:stretch/>
        </p:blipFill>
        <p:spPr>
          <a:xfrm>
            <a:off x="6266328" y="1472111"/>
            <a:ext cx="5401237" cy="3333717"/>
          </a:xfrm>
          <a:prstGeom prst="rect">
            <a:avLst/>
          </a:prstGeom>
        </p:spPr>
      </p:pic>
      <p:sp>
        <p:nvSpPr>
          <p:cNvPr id="9" name="Content Placeholder 8"/>
          <p:cNvSpPr>
            <a:spLocks noGrp="1"/>
          </p:cNvSpPr>
          <p:nvPr>
            <p:ph idx="1"/>
          </p:nvPr>
        </p:nvSpPr>
        <p:spPr>
          <a:xfrm>
            <a:off x="838199" y="1825625"/>
            <a:ext cx="5428129" cy="4351338"/>
          </a:xfrm>
        </p:spPr>
        <p:txBody>
          <a:bodyPr>
            <a:normAutofit fontScale="85000" lnSpcReduction="20000"/>
          </a:bodyPr>
          <a:lstStyle/>
          <a:p>
            <a:r>
              <a:rPr lang="en-US" dirty="0"/>
              <a:t>A single byte does not contain enough information to store an address. We need a “word”.</a:t>
            </a:r>
          </a:p>
          <a:p>
            <a:r>
              <a:rPr lang="en-US" dirty="0"/>
              <a:t>A word is 4 bytes in 32-bit architecture and 8 bytes in 64-bit architecture. In “big endian”, the bytes in a word are ordered as we would expect, but in “little endian”, the byte order is reversed.</a:t>
            </a:r>
          </a:p>
          <a:p>
            <a:r>
              <a:rPr lang="en-US" dirty="0"/>
              <a:t>Kali Linux is little endian.</a:t>
            </a:r>
          </a:p>
          <a:p>
            <a:r>
              <a:rPr lang="en-US" b="1" dirty="0"/>
              <a:t>Important: </a:t>
            </a:r>
            <a:r>
              <a:rPr lang="en-US" dirty="0"/>
              <a:t>Each byte can be represented by 8 bits or 2 hex digits. </a:t>
            </a:r>
            <a:r>
              <a:rPr lang="en-US" b="1" dirty="0"/>
              <a:t>The bit or hex digit order within each byte does not change.</a:t>
            </a:r>
          </a:p>
        </p:txBody>
      </p:sp>
    </p:spTree>
    <p:extLst>
      <p:ext uri="{BB962C8B-B14F-4D97-AF65-F5344CB8AC3E}">
        <p14:creationId xmlns:p14="http://schemas.microsoft.com/office/powerpoint/2010/main" val="465989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Info: What is a stack?</a:t>
            </a:r>
          </a:p>
        </p:txBody>
      </p:sp>
      <p:sp>
        <p:nvSpPr>
          <p:cNvPr id="6" name="Content Placeholder 5"/>
          <p:cNvSpPr>
            <a:spLocks noGrp="1"/>
          </p:cNvSpPr>
          <p:nvPr>
            <p:ph idx="1"/>
          </p:nvPr>
        </p:nvSpPr>
        <p:spPr/>
        <p:txBody>
          <a:bodyPr/>
          <a:lstStyle/>
          <a:p>
            <a:r>
              <a:rPr lang="en-US" dirty="0"/>
              <a:t>A VERY important data structure in computer science.</a:t>
            </a:r>
          </a:p>
          <a:p>
            <a:r>
              <a:rPr lang="en-US" dirty="0"/>
              <a:t>Stacks are LIFO.</a:t>
            </a:r>
          </a:p>
          <a:p>
            <a:endParaRPr lang="en-US" dirty="0"/>
          </a:p>
        </p:txBody>
      </p:sp>
      <p:pic>
        <p:nvPicPr>
          <p:cNvPr id="7"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657" y="2365473"/>
            <a:ext cx="6306286" cy="4351338"/>
          </a:xfrm>
          <a:prstGeom prst="rect">
            <a:avLst/>
          </a:prstGeom>
        </p:spPr>
      </p:pic>
    </p:spTree>
    <p:extLst>
      <p:ext uri="{BB962C8B-B14F-4D97-AF65-F5344CB8AC3E}">
        <p14:creationId xmlns:p14="http://schemas.microsoft.com/office/powerpoint/2010/main" val="2535946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Info: What are registers?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0783" y="1690688"/>
            <a:ext cx="6390434" cy="4750274"/>
          </a:xfrm>
          <a:prstGeom prst="rect">
            <a:avLst/>
          </a:prstGeom>
        </p:spPr>
      </p:pic>
      <p:sp>
        <p:nvSpPr>
          <p:cNvPr id="3" name="TextBox 2"/>
          <p:cNvSpPr txBox="1"/>
          <p:nvPr/>
        </p:nvSpPr>
        <p:spPr>
          <a:xfrm>
            <a:off x="3912877" y="6440962"/>
            <a:ext cx="4808752" cy="369332"/>
          </a:xfrm>
          <a:prstGeom prst="rect">
            <a:avLst/>
          </a:prstGeom>
          <a:noFill/>
        </p:spPr>
        <p:txBody>
          <a:bodyPr wrap="none" rtlCol="0">
            <a:spAutoFit/>
          </a:bodyPr>
          <a:lstStyle/>
          <a:p>
            <a:r>
              <a:rPr lang="en-US" dirty="0"/>
              <a:t>https://en.wikipedia.org/wiki/Memory_hierarchy</a:t>
            </a:r>
          </a:p>
        </p:txBody>
      </p:sp>
    </p:spTree>
    <p:extLst>
      <p:ext uri="{BB962C8B-B14F-4D97-AF65-F5344CB8AC3E}">
        <p14:creationId xmlns:p14="http://schemas.microsoft.com/office/powerpoint/2010/main" val="3867500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Memory</a:t>
            </a:r>
          </a:p>
        </p:txBody>
      </p:sp>
      <p:sp>
        <p:nvSpPr>
          <p:cNvPr id="6" name="Content Placeholder 5"/>
          <p:cNvSpPr>
            <a:spLocks noGrp="1"/>
          </p:cNvSpPr>
          <p:nvPr>
            <p:ph idx="1"/>
          </p:nvPr>
        </p:nvSpPr>
        <p:spPr>
          <a:xfrm>
            <a:off x="838200" y="1825625"/>
            <a:ext cx="8034867" cy="4351338"/>
          </a:xfrm>
        </p:spPr>
        <p:txBody>
          <a:bodyPr/>
          <a:lstStyle/>
          <a:p>
            <a:r>
              <a:rPr lang="en-US" dirty="0"/>
              <a:t>Each process thinks it has access to the entire memory of the machine.</a:t>
            </a:r>
          </a:p>
          <a:p>
            <a:endParaRPr lang="en-US" dirty="0"/>
          </a:p>
          <a:p>
            <a:r>
              <a:rPr lang="en-US" dirty="0"/>
              <a:t>Each time a program is run, its </a:t>
            </a:r>
            <a:r>
              <a:rPr lang="en-US" b="1" dirty="0"/>
              <a:t>physical</a:t>
            </a:r>
            <a:r>
              <a:rPr lang="en-US" i="1" dirty="0"/>
              <a:t> </a:t>
            </a:r>
            <a:r>
              <a:rPr lang="en-US" dirty="0"/>
              <a:t>address layout might change, but the </a:t>
            </a:r>
            <a:r>
              <a:rPr lang="en-US" b="1" dirty="0"/>
              <a:t>virtual</a:t>
            </a:r>
            <a:r>
              <a:rPr lang="en-US" i="1" dirty="0"/>
              <a:t> </a:t>
            </a:r>
            <a:r>
              <a:rPr lang="en-US" dirty="0"/>
              <a:t>addresses will be consistent. We (hackers) can take advantage of this.</a:t>
            </a:r>
          </a:p>
          <a:p>
            <a:pPr lvl="1"/>
            <a:r>
              <a:rPr lang="en-US" dirty="0"/>
              <a:t>Not completely true, because modern OSes use ASLR, but that is beyond the scope of this lecture.</a:t>
            </a:r>
          </a:p>
        </p:txBody>
      </p:sp>
      <p:pic>
        <p:nvPicPr>
          <p:cNvPr id="7"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7542" y="1027906"/>
            <a:ext cx="2752559" cy="4351338"/>
          </a:xfrm>
          <a:prstGeom prst="rect">
            <a:avLst/>
          </a:prstGeom>
        </p:spPr>
      </p:pic>
    </p:spTree>
    <p:extLst>
      <p:ext uri="{BB962C8B-B14F-4D97-AF65-F5344CB8AC3E}">
        <p14:creationId xmlns:p14="http://schemas.microsoft.com/office/powerpoint/2010/main" val="32371232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9029</TotalTime>
  <Words>4674</Words>
  <Application>Microsoft Office PowerPoint</Application>
  <PresentationFormat>Widescreen</PresentationFormat>
  <Paragraphs>479</Paragraphs>
  <Slides>40</Slides>
  <Notes>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Wingdings</vt:lpstr>
      <vt:lpstr>Office Theme</vt:lpstr>
      <vt:lpstr>Buffer Overflow Attack</vt:lpstr>
      <vt:lpstr>Introduction</vt:lpstr>
      <vt:lpstr>Background Info: Compilation/assembly</vt:lpstr>
      <vt:lpstr>Background Info: Number systems</vt:lpstr>
      <vt:lpstr>Background Info: Hex</vt:lpstr>
      <vt:lpstr>Background Info: Endianness</vt:lpstr>
      <vt:lpstr>Background Info: What is a stack?</vt:lpstr>
      <vt:lpstr>Background Info: What are registers?</vt:lpstr>
      <vt:lpstr>Virtual Memory</vt:lpstr>
      <vt:lpstr>Let’s zoom in to a process</vt:lpstr>
      <vt:lpstr>Let’s zoom in to the stack</vt:lpstr>
      <vt:lpstr>3 important registers in 32-bit architecture</vt:lpstr>
      <vt:lpstr>f1 calls f2</vt:lpstr>
      <vt:lpstr>Prologue of f2</vt:lpstr>
      <vt:lpstr>Epilogue of f2</vt:lpstr>
      <vt:lpstr>Return from f2 to f1</vt:lpstr>
      <vt:lpstr>Confused?</vt:lpstr>
      <vt:lpstr>So how do we get our hands dirty?</vt:lpstr>
      <vt:lpstr>What is a debugger?</vt:lpstr>
      <vt:lpstr>Attack 1: Redirection</vt:lpstr>
      <vt:lpstr>Attack 1: Redirection</vt:lpstr>
      <vt:lpstr>Attack 1: Redirection</vt:lpstr>
      <vt:lpstr>Attack 1: Redirection</vt:lpstr>
      <vt:lpstr>Attack 1: Redirection</vt:lpstr>
      <vt:lpstr>Attack 1: Redirection</vt:lpstr>
      <vt:lpstr>Ignore this slide</vt:lpstr>
      <vt:lpstr>Attack 2: Taking over the machine</vt:lpstr>
      <vt:lpstr>Attack 2: Taking over the machine (cont’d)</vt:lpstr>
      <vt:lpstr>Attack 2: Taking over the machine (cont’d)</vt:lpstr>
      <vt:lpstr>Attack 2: Taking over the machine (cont’d)</vt:lpstr>
      <vt:lpstr>Attack 2: Taking over the machine (cont’d)</vt:lpstr>
      <vt:lpstr>Attack 2: Taking over the machine (cont’d)</vt:lpstr>
      <vt:lpstr>Attack 2: Taking over the machine (cont’d)</vt:lpstr>
      <vt:lpstr>Attack 2: Taking over the machine (cont’d)</vt:lpstr>
      <vt:lpstr>Attack 2: The nop sled technique</vt:lpstr>
      <vt:lpstr>Ignore this slide</vt:lpstr>
      <vt:lpstr>Attack 2: The nop sled (cont'd)</vt:lpstr>
      <vt:lpstr>History: The buffer overflow “tug-of-war”</vt:lpstr>
      <vt:lpstr>FAQs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OSI Model and Wireshark</dc:title>
  <dc:creator>Boris Chernis</dc:creator>
  <cp:lastModifiedBy>Boris Chernis</cp:lastModifiedBy>
  <cp:revision>171</cp:revision>
  <dcterms:created xsi:type="dcterms:W3CDTF">2017-04-04T22:33:59Z</dcterms:created>
  <dcterms:modified xsi:type="dcterms:W3CDTF">2018-02-09T05:37:30Z</dcterms:modified>
</cp:coreProperties>
</file>